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handoutMasterIdLst>
    <p:handoutMasterId r:id="rId74"/>
  </p:handoutMasterIdLst>
  <p:sldIdLst>
    <p:sldId id="453" r:id="rId2"/>
    <p:sldId id="1057" r:id="rId3"/>
    <p:sldId id="1058" r:id="rId4"/>
    <p:sldId id="1015" r:id="rId5"/>
    <p:sldId id="1016" r:id="rId6"/>
    <p:sldId id="1068" r:id="rId7"/>
    <p:sldId id="1059" r:id="rId8"/>
    <p:sldId id="1018" r:id="rId9"/>
    <p:sldId id="1060" r:id="rId10"/>
    <p:sldId id="1061" r:id="rId11"/>
    <p:sldId id="1063" r:id="rId12"/>
    <p:sldId id="1062" r:id="rId13"/>
    <p:sldId id="1020" r:id="rId14"/>
    <p:sldId id="1069" r:id="rId15"/>
    <p:sldId id="1066" r:id="rId16"/>
    <p:sldId id="1021" r:id="rId17"/>
    <p:sldId id="1064" r:id="rId18"/>
    <p:sldId id="1071" r:id="rId19"/>
    <p:sldId id="1070" r:id="rId20"/>
    <p:sldId id="1072" r:id="rId21"/>
    <p:sldId id="1074" r:id="rId22"/>
    <p:sldId id="1075" r:id="rId23"/>
    <p:sldId id="1073" r:id="rId24"/>
    <p:sldId id="1076" r:id="rId25"/>
    <p:sldId id="1077" r:id="rId26"/>
    <p:sldId id="1086" r:id="rId27"/>
    <p:sldId id="1087" r:id="rId28"/>
    <p:sldId id="1088" r:id="rId29"/>
    <p:sldId id="1089" r:id="rId30"/>
    <p:sldId id="1090" r:id="rId31"/>
    <p:sldId id="1091" r:id="rId32"/>
    <p:sldId id="1092" r:id="rId33"/>
    <p:sldId id="1022" r:id="rId34"/>
    <p:sldId id="1023" r:id="rId35"/>
    <p:sldId id="1093" r:id="rId36"/>
    <p:sldId id="1094" r:id="rId37"/>
    <p:sldId id="1096" r:id="rId38"/>
    <p:sldId id="1097" r:id="rId39"/>
    <p:sldId id="1098" r:id="rId40"/>
    <p:sldId id="1099" r:id="rId41"/>
    <p:sldId id="1095" r:id="rId42"/>
    <p:sldId id="1024" r:id="rId43"/>
    <p:sldId id="1100" r:id="rId44"/>
    <p:sldId id="1106" r:id="rId45"/>
    <p:sldId id="1102" r:id="rId46"/>
    <p:sldId id="1103" r:id="rId47"/>
    <p:sldId id="1107" r:id="rId48"/>
    <p:sldId id="1104" r:id="rId49"/>
    <p:sldId id="1105" r:id="rId50"/>
    <p:sldId id="1108" r:id="rId51"/>
    <p:sldId id="1109" r:id="rId52"/>
    <p:sldId id="1112" r:id="rId53"/>
    <p:sldId id="1110" r:id="rId54"/>
    <p:sldId id="1111" r:id="rId55"/>
    <p:sldId id="1113" r:id="rId56"/>
    <p:sldId id="1114" r:id="rId57"/>
    <p:sldId id="1115" r:id="rId58"/>
    <p:sldId id="1116" r:id="rId59"/>
    <p:sldId id="1117" r:id="rId60"/>
    <p:sldId id="1118" r:id="rId61"/>
    <p:sldId id="1031" r:id="rId62"/>
    <p:sldId id="1032" r:id="rId63"/>
    <p:sldId id="1036" r:id="rId64"/>
    <p:sldId id="1120" r:id="rId65"/>
    <p:sldId id="1121" r:id="rId66"/>
    <p:sldId id="1119" r:id="rId67"/>
    <p:sldId id="1048" r:id="rId68"/>
    <p:sldId id="1053" r:id="rId69"/>
    <p:sldId id="1055" r:id="rId70"/>
    <p:sldId id="1054" r:id="rId71"/>
    <p:sldId id="1052" r:id="rId72"/>
  </p:sldIdLst>
  <p:sldSz cx="9144000" cy="6858000" type="screen4x3"/>
  <p:notesSz cx="7315200" cy="9601200"/>
  <p:defaultTextStyle>
    <a:defPPr>
      <a:defRPr lang="fr-CA"/>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7775FFC-8470-4BE9-800E-8F3D509788A5}">
          <p14:sldIdLst>
            <p14:sldId id="453"/>
            <p14:sldId id="1057"/>
            <p14:sldId id="1058"/>
            <p14:sldId id="1015"/>
            <p14:sldId id="1016"/>
            <p14:sldId id="1068"/>
            <p14:sldId id="1059"/>
            <p14:sldId id="1018"/>
            <p14:sldId id="1060"/>
            <p14:sldId id="1061"/>
            <p14:sldId id="1063"/>
            <p14:sldId id="1062"/>
            <p14:sldId id="1020"/>
            <p14:sldId id="1069"/>
            <p14:sldId id="1066"/>
            <p14:sldId id="1021"/>
            <p14:sldId id="1064"/>
            <p14:sldId id="1071"/>
            <p14:sldId id="1070"/>
            <p14:sldId id="1072"/>
            <p14:sldId id="1074"/>
            <p14:sldId id="1075"/>
            <p14:sldId id="1073"/>
            <p14:sldId id="1076"/>
            <p14:sldId id="1077"/>
            <p14:sldId id="1086"/>
            <p14:sldId id="1087"/>
            <p14:sldId id="1088"/>
            <p14:sldId id="1089"/>
            <p14:sldId id="1090"/>
            <p14:sldId id="1091"/>
            <p14:sldId id="1092"/>
            <p14:sldId id="1022"/>
            <p14:sldId id="1023"/>
            <p14:sldId id="1093"/>
            <p14:sldId id="1094"/>
            <p14:sldId id="1096"/>
            <p14:sldId id="1097"/>
            <p14:sldId id="1098"/>
            <p14:sldId id="1099"/>
            <p14:sldId id="1095"/>
            <p14:sldId id="1024"/>
            <p14:sldId id="1100"/>
            <p14:sldId id="1106"/>
            <p14:sldId id="1102"/>
            <p14:sldId id="1103"/>
            <p14:sldId id="1107"/>
            <p14:sldId id="1104"/>
            <p14:sldId id="1105"/>
            <p14:sldId id="1108"/>
            <p14:sldId id="1109"/>
            <p14:sldId id="1112"/>
            <p14:sldId id="1110"/>
            <p14:sldId id="1111"/>
            <p14:sldId id="1113"/>
            <p14:sldId id="1114"/>
            <p14:sldId id="1115"/>
            <p14:sldId id="1116"/>
            <p14:sldId id="1117"/>
            <p14:sldId id="1118"/>
            <p14:sldId id="1031"/>
            <p14:sldId id="1032"/>
            <p14:sldId id="1036"/>
            <p14:sldId id="1120"/>
            <p14:sldId id="1121"/>
            <p14:sldId id="1119"/>
            <p14:sldId id="1048"/>
            <p14:sldId id="1053"/>
            <p14:sldId id="1055"/>
            <p14:sldId id="1054"/>
            <p14:sldId id="1052"/>
          </p14:sldIdLst>
        </p14:section>
        <p14:section name="Untitled Section" id="{9316BE91-4509-4C8D-A337-AA80FAF8F0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C6C78F"/>
    <a:srgbClr val="AAE2CA"/>
    <a:srgbClr val="FF6699"/>
    <a:srgbClr val="FFFFFF"/>
    <a:srgbClr val="7CA694"/>
    <a:srgbClr val="8C8CE4"/>
    <a:srgbClr val="FF00FF"/>
    <a:srgbClr val="C2FFF0"/>
    <a:srgbClr val="BBB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6404" autoAdjust="0"/>
  </p:normalViewPr>
  <p:slideViewPr>
    <p:cSldViewPr snapToGrid="0">
      <p:cViewPr varScale="1">
        <p:scale>
          <a:sx n="116" d="100"/>
          <a:sy n="116" d="100"/>
        </p:scale>
        <p:origin x="155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2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2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6.wmf"/><Relationship Id="rId1" Type="http://schemas.openxmlformats.org/officeDocument/2006/relationships/image" Target="../media/image2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2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fr-CA" dirty="0"/>
          </a:p>
        </p:txBody>
      </p:sp>
      <p:sp>
        <p:nvSpPr>
          <p:cNvPr id="12291"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fr-CA" dirty="0"/>
          </a:p>
        </p:txBody>
      </p:sp>
      <p:sp>
        <p:nvSpPr>
          <p:cNvPr id="12292"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fr-CA" dirty="0"/>
          </a:p>
        </p:txBody>
      </p:sp>
      <p:sp>
        <p:nvSpPr>
          <p:cNvPr id="12293"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84BEA3BF-F810-477C-BFCA-3957C4F0C1AB}" type="slidenum">
              <a:rPr lang="fr-CA"/>
              <a:pPr>
                <a:defRPr/>
              </a:pPr>
              <a:t>‹#›</a:t>
            </a:fld>
            <a:endParaRPr lang="fr-CA" dirty="0"/>
          </a:p>
        </p:txBody>
      </p:sp>
    </p:spTree>
    <p:extLst>
      <p:ext uri="{BB962C8B-B14F-4D97-AF65-F5344CB8AC3E}">
        <p14:creationId xmlns:p14="http://schemas.microsoft.com/office/powerpoint/2010/main" val="684668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fr-CA" dirty="0"/>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7EE498A3-6289-4FF5-AF34-C83DA636DDF3}" type="datetimeFigureOut">
              <a:rPr lang="fr-CA" smtClean="0"/>
              <a:pPr/>
              <a:t>2020-12-21</a:t>
            </a:fld>
            <a:endParaRPr lang="fr-CA"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fr-CA"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fr-CA" dirty="0"/>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558D412E-84D3-4270-BB95-6A87A5CCEE37}" type="slidenum">
              <a:rPr lang="fr-CA" smtClean="0"/>
              <a:pPr/>
              <a:t>‹#›</a:t>
            </a:fld>
            <a:endParaRPr lang="fr-CA" dirty="0"/>
          </a:p>
        </p:txBody>
      </p:sp>
    </p:spTree>
    <p:extLst>
      <p:ext uri="{BB962C8B-B14F-4D97-AF65-F5344CB8AC3E}">
        <p14:creationId xmlns:p14="http://schemas.microsoft.com/office/powerpoint/2010/main" val="2575467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r-CA"/>
          </a:p>
        </p:txBody>
      </p:sp>
      <p:sp>
        <p:nvSpPr>
          <p:cNvPr id="4" name="Rectangle 4"/>
          <p:cNvSpPr>
            <a:spLocks noGrp="1" noChangeArrowheads="1"/>
          </p:cNvSpPr>
          <p:nvPr>
            <p:ph type="dt" sz="half" idx="10"/>
          </p:nvPr>
        </p:nvSpPr>
        <p:spPr>
          <a:ln/>
        </p:spPr>
        <p:txBody>
          <a:bodyPr/>
          <a:lstStyle>
            <a:lvl1pPr>
              <a:defRPr/>
            </a:lvl1pPr>
          </a:lstStyle>
          <a:p>
            <a:pPr>
              <a:defRPr/>
            </a:pPr>
            <a:endParaRPr lang="fr-CA" dirty="0"/>
          </a:p>
        </p:txBody>
      </p:sp>
      <p:sp>
        <p:nvSpPr>
          <p:cNvPr id="5"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6" name="Rectangle 6"/>
          <p:cNvSpPr>
            <a:spLocks noGrp="1" noChangeArrowheads="1"/>
          </p:cNvSpPr>
          <p:nvPr>
            <p:ph type="sldNum" sz="quarter" idx="12"/>
          </p:nvPr>
        </p:nvSpPr>
        <p:spPr>
          <a:ln/>
        </p:spPr>
        <p:txBody>
          <a:bodyPr/>
          <a:lstStyle>
            <a:lvl1pPr>
              <a:defRPr/>
            </a:lvl1pPr>
          </a:lstStyle>
          <a:p>
            <a:pPr>
              <a:defRPr/>
            </a:pPr>
            <a:fld id="{9E6EE2AC-3E6C-413B-A4D4-7ABC9F03061F}"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Rectangle 4"/>
          <p:cNvSpPr>
            <a:spLocks noGrp="1" noChangeArrowheads="1"/>
          </p:cNvSpPr>
          <p:nvPr>
            <p:ph type="dt" sz="half" idx="10"/>
          </p:nvPr>
        </p:nvSpPr>
        <p:spPr>
          <a:ln/>
        </p:spPr>
        <p:txBody>
          <a:bodyPr/>
          <a:lstStyle>
            <a:lvl1pPr>
              <a:defRPr/>
            </a:lvl1pPr>
          </a:lstStyle>
          <a:p>
            <a:pPr>
              <a:defRPr/>
            </a:pPr>
            <a:endParaRPr lang="fr-CA" dirty="0"/>
          </a:p>
        </p:txBody>
      </p:sp>
      <p:sp>
        <p:nvSpPr>
          <p:cNvPr id="5"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6" name="Rectangle 6"/>
          <p:cNvSpPr>
            <a:spLocks noGrp="1" noChangeArrowheads="1"/>
          </p:cNvSpPr>
          <p:nvPr>
            <p:ph type="sldNum" sz="quarter" idx="12"/>
          </p:nvPr>
        </p:nvSpPr>
        <p:spPr>
          <a:ln/>
        </p:spPr>
        <p:txBody>
          <a:bodyPr/>
          <a:lstStyle>
            <a:lvl1pPr>
              <a:defRPr/>
            </a:lvl1pPr>
          </a:lstStyle>
          <a:p>
            <a:pPr>
              <a:defRPr/>
            </a:pPr>
            <a:fld id="{93FC70C5-851B-4A4C-89ED-B641030BA0DF}"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fr-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Rectangle 4"/>
          <p:cNvSpPr>
            <a:spLocks noGrp="1" noChangeArrowheads="1"/>
          </p:cNvSpPr>
          <p:nvPr>
            <p:ph type="dt" sz="half" idx="10"/>
          </p:nvPr>
        </p:nvSpPr>
        <p:spPr>
          <a:ln/>
        </p:spPr>
        <p:txBody>
          <a:bodyPr/>
          <a:lstStyle>
            <a:lvl1pPr>
              <a:defRPr/>
            </a:lvl1pPr>
          </a:lstStyle>
          <a:p>
            <a:pPr>
              <a:defRPr/>
            </a:pPr>
            <a:endParaRPr lang="fr-CA" dirty="0"/>
          </a:p>
        </p:txBody>
      </p:sp>
      <p:sp>
        <p:nvSpPr>
          <p:cNvPr id="5"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6" name="Rectangle 6"/>
          <p:cNvSpPr>
            <a:spLocks noGrp="1" noChangeArrowheads="1"/>
          </p:cNvSpPr>
          <p:nvPr>
            <p:ph type="sldNum" sz="quarter" idx="12"/>
          </p:nvPr>
        </p:nvSpPr>
        <p:spPr>
          <a:ln/>
        </p:spPr>
        <p:txBody>
          <a:bodyPr/>
          <a:lstStyle>
            <a:lvl1pPr>
              <a:defRPr/>
            </a:lvl1pPr>
          </a:lstStyle>
          <a:p>
            <a:pPr>
              <a:defRPr/>
            </a:pPr>
            <a:fld id="{ABA7EEE7-19AF-42DD-8F84-87E012B28385}"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311700" y="186967"/>
            <a:ext cx="8520600" cy="763600"/>
          </a:xfrm>
          <a:prstGeom prst="rect">
            <a:avLst/>
          </a:prstGeom>
        </p:spPr>
        <p:txBody>
          <a:bodyPr spcFirstLastPara="1" wrap="square" lIns="91425" tIns="91425" rIns="91425" bIns="91425" anchor="t" anchorCtr="0"/>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8"/>
          <p:cNvSpPr txBox="1">
            <a:spLocks noGrp="1"/>
          </p:cNvSpPr>
          <p:nvPr>
            <p:ph type="body" idx="1"/>
          </p:nvPr>
        </p:nvSpPr>
        <p:spPr>
          <a:xfrm>
            <a:off x="365050" y="1206245"/>
            <a:ext cx="8520600" cy="4555200"/>
          </a:xfrm>
          <a:prstGeom prst="rect">
            <a:avLst/>
          </a:prstGeom>
        </p:spPr>
        <p:txBody>
          <a:bodyPr spcFirstLastPara="1" wrap="square" lIns="91425" tIns="91425" rIns="91425" bIns="91425" anchor="t" anchorCtr="0"/>
          <a:lstStyle>
            <a:lvl1pPr marL="457200" lvl="0" indent="-431800" rtl="0">
              <a:spcBef>
                <a:spcPts val="0"/>
              </a:spcBef>
              <a:spcAft>
                <a:spcPts val="0"/>
              </a:spcAft>
              <a:buSzPts val="3200"/>
              <a:buChar char="●"/>
              <a:defRPr sz="32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
        <p:nvSpPr>
          <p:cNvPr id="118" name="Google Shape;118;p28"/>
          <p:cNvSpPr txBox="1">
            <a:spLocks noGrp="1"/>
          </p:cNvSpPr>
          <p:nvPr>
            <p:ph type="sldNum" idx="12"/>
          </p:nvPr>
        </p:nvSpPr>
        <p:spPr>
          <a:xfrm>
            <a:off x="8595308" y="6422597"/>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fr-CA" smtClean="0"/>
              <a:pPr>
                <a:spcBef>
                  <a:spcPts val="0"/>
                </a:spcBef>
                <a:spcAft>
                  <a:spcPts val="0"/>
                </a:spcAft>
              </a:pPr>
              <a:t>‹#›</a:t>
            </a:fld>
            <a:endParaRPr lang="fr-CA"/>
          </a:p>
        </p:txBody>
      </p:sp>
    </p:spTree>
    <p:extLst>
      <p:ext uri="{BB962C8B-B14F-4D97-AF65-F5344CB8AC3E}">
        <p14:creationId xmlns:p14="http://schemas.microsoft.com/office/powerpoint/2010/main" val="426807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A"/>
          </a:p>
        </p:txBody>
      </p:sp>
      <p:sp>
        <p:nvSpPr>
          <p:cNvPr id="3" name="Content Placeholder 2"/>
          <p:cNvSpPr>
            <a:spLocks noGrp="1"/>
          </p:cNvSpPr>
          <p:nvPr>
            <p:ph idx="1"/>
          </p:nvPr>
        </p:nvSpPr>
        <p:spPr/>
        <p:txBody>
          <a:bodyPr/>
          <a:lstStyle>
            <a:lvl1pPr>
              <a:defRPr sz="1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A" dirty="0"/>
          </a:p>
        </p:txBody>
      </p:sp>
      <p:sp>
        <p:nvSpPr>
          <p:cNvPr id="4" name="Rectangle 4"/>
          <p:cNvSpPr>
            <a:spLocks noGrp="1" noChangeArrowheads="1"/>
          </p:cNvSpPr>
          <p:nvPr>
            <p:ph type="dt" sz="half" idx="10"/>
          </p:nvPr>
        </p:nvSpPr>
        <p:spPr>
          <a:ln/>
        </p:spPr>
        <p:txBody>
          <a:bodyPr/>
          <a:lstStyle>
            <a:lvl1pPr>
              <a:defRPr/>
            </a:lvl1pPr>
          </a:lstStyle>
          <a:p>
            <a:pPr>
              <a:defRPr/>
            </a:pPr>
            <a:endParaRPr lang="fr-CA" dirty="0"/>
          </a:p>
        </p:txBody>
      </p:sp>
      <p:sp>
        <p:nvSpPr>
          <p:cNvPr id="5"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6" name="Rectangle 6"/>
          <p:cNvSpPr>
            <a:spLocks noGrp="1" noChangeArrowheads="1"/>
          </p:cNvSpPr>
          <p:nvPr>
            <p:ph type="sldNum" sz="quarter" idx="12"/>
          </p:nvPr>
        </p:nvSpPr>
        <p:spPr>
          <a:ln/>
        </p:spPr>
        <p:txBody>
          <a:bodyPr/>
          <a:lstStyle>
            <a:lvl1pPr>
              <a:defRPr/>
            </a:lvl1pPr>
          </a:lstStyle>
          <a:p>
            <a:pPr>
              <a:defRPr/>
            </a:pPr>
            <a:fld id="{64B82919-9BAA-4552-A19E-DA5FA1CF0A97}"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fr-CA" dirty="0"/>
          </a:p>
        </p:txBody>
      </p:sp>
      <p:sp>
        <p:nvSpPr>
          <p:cNvPr id="5"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6" name="Rectangle 6"/>
          <p:cNvSpPr>
            <a:spLocks noGrp="1" noChangeArrowheads="1"/>
          </p:cNvSpPr>
          <p:nvPr>
            <p:ph type="sldNum" sz="quarter" idx="12"/>
          </p:nvPr>
        </p:nvSpPr>
        <p:spPr>
          <a:ln/>
        </p:spPr>
        <p:txBody>
          <a:bodyPr/>
          <a:lstStyle>
            <a:lvl1pPr>
              <a:defRPr/>
            </a:lvl1pPr>
          </a:lstStyle>
          <a:p>
            <a:pPr>
              <a:defRPr/>
            </a:pPr>
            <a:fld id="{C1BA748F-EF95-4F40-9242-657DE9899ECA}"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Rectangle 4"/>
          <p:cNvSpPr>
            <a:spLocks noGrp="1" noChangeArrowheads="1"/>
          </p:cNvSpPr>
          <p:nvPr>
            <p:ph type="dt" sz="half" idx="10"/>
          </p:nvPr>
        </p:nvSpPr>
        <p:spPr>
          <a:ln/>
        </p:spPr>
        <p:txBody>
          <a:bodyPr/>
          <a:lstStyle>
            <a:lvl1pPr>
              <a:defRPr/>
            </a:lvl1pPr>
          </a:lstStyle>
          <a:p>
            <a:pPr>
              <a:defRPr/>
            </a:pPr>
            <a:endParaRPr lang="fr-CA" dirty="0"/>
          </a:p>
        </p:txBody>
      </p:sp>
      <p:sp>
        <p:nvSpPr>
          <p:cNvPr id="6"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7" name="Rectangle 6"/>
          <p:cNvSpPr>
            <a:spLocks noGrp="1" noChangeArrowheads="1"/>
          </p:cNvSpPr>
          <p:nvPr>
            <p:ph type="sldNum" sz="quarter" idx="12"/>
          </p:nvPr>
        </p:nvSpPr>
        <p:spPr>
          <a:ln/>
        </p:spPr>
        <p:txBody>
          <a:bodyPr/>
          <a:lstStyle>
            <a:lvl1pPr>
              <a:defRPr/>
            </a:lvl1pPr>
          </a:lstStyle>
          <a:p>
            <a:pPr>
              <a:defRPr/>
            </a:pPr>
            <a:fld id="{1083C11A-35CC-4057-B5D4-028A0F4C3801}"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r-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Rectangle 4"/>
          <p:cNvSpPr>
            <a:spLocks noGrp="1" noChangeArrowheads="1"/>
          </p:cNvSpPr>
          <p:nvPr>
            <p:ph type="dt" sz="half" idx="10"/>
          </p:nvPr>
        </p:nvSpPr>
        <p:spPr>
          <a:ln/>
        </p:spPr>
        <p:txBody>
          <a:bodyPr/>
          <a:lstStyle>
            <a:lvl1pPr>
              <a:defRPr/>
            </a:lvl1pPr>
          </a:lstStyle>
          <a:p>
            <a:pPr>
              <a:defRPr/>
            </a:pPr>
            <a:endParaRPr lang="fr-CA" dirty="0"/>
          </a:p>
        </p:txBody>
      </p:sp>
      <p:sp>
        <p:nvSpPr>
          <p:cNvPr id="8"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9" name="Rectangle 6"/>
          <p:cNvSpPr>
            <a:spLocks noGrp="1" noChangeArrowheads="1"/>
          </p:cNvSpPr>
          <p:nvPr>
            <p:ph type="sldNum" sz="quarter" idx="12"/>
          </p:nvPr>
        </p:nvSpPr>
        <p:spPr>
          <a:ln/>
        </p:spPr>
        <p:txBody>
          <a:bodyPr/>
          <a:lstStyle>
            <a:lvl1pPr>
              <a:defRPr/>
            </a:lvl1pPr>
          </a:lstStyle>
          <a:p>
            <a:pPr>
              <a:defRPr/>
            </a:pPr>
            <a:fld id="{CFF05A89-475B-4486-981F-805C66C3F40B}"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A"/>
          </a:p>
        </p:txBody>
      </p:sp>
      <p:sp>
        <p:nvSpPr>
          <p:cNvPr id="3" name="Rectangle 4"/>
          <p:cNvSpPr>
            <a:spLocks noGrp="1" noChangeArrowheads="1"/>
          </p:cNvSpPr>
          <p:nvPr>
            <p:ph type="dt" sz="half" idx="10"/>
          </p:nvPr>
        </p:nvSpPr>
        <p:spPr>
          <a:ln/>
        </p:spPr>
        <p:txBody>
          <a:bodyPr/>
          <a:lstStyle>
            <a:lvl1pPr>
              <a:defRPr/>
            </a:lvl1pPr>
          </a:lstStyle>
          <a:p>
            <a:pPr>
              <a:defRPr/>
            </a:pPr>
            <a:endParaRPr lang="fr-CA" dirty="0"/>
          </a:p>
        </p:txBody>
      </p:sp>
      <p:sp>
        <p:nvSpPr>
          <p:cNvPr id="4"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5" name="Rectangle 6"/>
          <p:cNvSpPr>
            <a:spLocks noGrp="1" noChangeArrowheads="1"/>
          </p:cNvSpPr>
          <p:nvPr>
            <p:ph type="sldNum" sz="quarter" idx="12"/>
          </p:nvPr>
        </p:nvSpPr>
        <p:spPr>
          <a:ln/>
        </p:spPr>
        <p:txBody>
          <a:bodyPr/>
          <a:lstStyle>
            <a:lvl1pPr>
              <a:defRPr/>
            </a:lvl1pPr>
          </a:lstStyle>
          <a:p>
            <a:pPr>
              <a:defRPr/>
            </a:pPr>
            <a:fld id="{7205D167-7540-419A-9B9C-1D706FF61D15}"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CA" dirty="0"/>
          </a:p>
        </p:txBody>
      </p:sp>
      <p:sp>
        <p:nvSpPr>
          <p:cNvPr id="3"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4" name="Rectangle 6"/>
          <p:cNvSpPr>
            <a:spLocks noGrp="1" noChangeArrowheads="1"/>
          </p:cNvSpPr>
          <p:nvPr>
            <p:ph type="sldNum" sz="quarter" idx="12"/>
          </p:nvPr>
        </p:nvSpPr>
        <p:spPr>
          <a:ln/>
        </p:spPr>
        <p:txBody>
          <a:bodyPr/>
          <a:lstStyle>
            <a:lvl1pPr>
              <a:defRPr/>
            </a:lvl1pPr>
          </a:lstStyle>
          <a:p>
            <a:pPr>
              <a:defRPr/>
            </a:pPr>
            <a:fld id="{5DC3439E-A043-4B4E-965B-0020F358BE0B}"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fr-CA" dirty="0"/>
          </a:p>
        </p:txBody>
      </p:sp>
      <p:sp>
        <p:nvSpPr>
          <p:cNvPr id="6"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7" name="Rectangle 6"/>
          <p:cNvSpPr>
            <a:spLocks noGrp="1" noChangeArrowheads="1"/>
          </p:cNvSpPr>
          <p:nvPr>
            <p:ph type="sldNum" sz="quarter" idx="12"/>
          </p:nvPr>
        </p:nvSpPr>
        <p:spPr>
          <a:ln/>
        </p:spPr>
        <p:txBody>
          <a:bodyPr/>
          <a:lstStyle>
            <a:lvl1pPr>
              <a:defRPr/>
            </a:lvl1pPr>
          </a:lstStyle>
          <a:p>
            <a:pPr>
              <a:defRPr/>
            </a:pPr>
            <a:fld id="{B2EBB574-E000-4690-A9AE-F01EB8D6FE56}" type="slidenum">
              <a:rPr lang="fr-CA"/>
              <a:pPr>
                <a:defRPr/>
              </a:pPr>
              <a:t>‹#›</a:t>
            </a:fld>
            <a:endParaRPr lang="fr-CA"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A"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fr-CA" dirty="0"/>
          </a:p>
        </p:txBody>
      </p:sp>
      <p:sp>
        <p:nvSpPr>
          <p:cNvPr id="6" name="Rectangle 5"/>
          <p:cNvSpPr>
            <a:spLocks noGrp="1" noChangeArrowheads="1"/>
          </p:cNvSpPr>
          <p:nvPr>
            <p:ph type="ftr" sz="quarter" idx="11"/>
          </p:nvPr>
        </p:nvSpPr>
        <p:spPr>
          <a:ln/>
        </p:spPr>
        <p:txBody>
          <a:bodyPr/>
          <a:lstStyle>
            <a:lvl1pPr>
              <a:defRPr/>
            </a:lvl1pPr>
          </a:lstStyle>
          <a:p>
            <a:pPr>
              <a:defRPr/>
            </a:pPr>
            <a:endParaRPr lang="fr-CA" dirty="0"/>
          </a:p>
        </p:txBody>
      </p:sp>
      <p:sp>
        <p:nvSpPr>
          <p:cNvPr id="7" name="Rectangle 6"/>
          <p:cNvSpPr>
            <a:spLocks noGrp="1" noChangeArrowheads="1"/>
          </p:cNvSpPr>
          <p:nvPr>
            <p:ph type="sldNum" sz="quarter" idx="12"/>
          </p:nvPr>
        </p:nvSpPr>
        <p:spPr>
          <a:ln/>
        </p:spPr>
        <p:txBody>
          <a:bodyPr/>
          <a:lstStyle>
            <a:lvl1pPr>
              <a:defRPr/>
            </a:lvl1pPr>
          </a:lstStyle>
          <a:p>
            <a:pPr>
              <a:defRPr/>
            </a:pPr>
            <a:fld id="{2D64EB63-D141-49AA-8336-FAD5CA534F63}" type="slidenum">
              <a:rPr lang="fr-CA"/>
              <a:pPr>
                <a:defRPr/>
              </a:pPr>
              <a:t>‹#›</a:t>
            </a:fld>
            <a:endParaRPr lang="fr-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Cliquez pour modifier le style du titre du masque</a:t>
            </a:r>
          </a:p>
        </p:txBody>
      </p:sp>
      <p:sp>
        <p:nvSpPr>
          <p:cNvPr id="614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fr-CA"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fr-CA"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49E530BD-CD1B-4BFE-A354-25BAA3BBFDFC}" type="slidenum">
              <a:rPr lang="fr-CA"/>
              <a:pPr>
                <a:defRPr/>
              </a:pPr>
              <a:t>‹#›</a:t>
            </a:fld>
            <a:endParaRPr lang="fr-CA" dirty="0"/>
          </a:p>
        </p:txBody>
      </p:sp>
      <p:sp>
        <p:nvSpPr>
          <p:cNvPr id="1031" name="AutoShape 7"/>
          <p:cNvSpPr>
            <a:spLocks noChangeArrowheads="1"/>
          </p:cNvSpPr>
          <p:nvPr/>
        </p:nvSpPr>
        <p:spPr bwMode="auto">
          <a:xfrm>
            <a:off x="76200" y="76200"/>
            <a:ext cx="8991600" cy="6629400"/>
          </a:xfrm>
          <a:prstGeom prst="roundRect">
            <a:avLst>
              <a:gd name="adj" fmla="val 6880"/>
            </a:avLst>
          </a:prstGeom>
          <a:noFill/>
          <a:ln w="22225">
            <a:solidFill>
              <a:schemeClr val="tx1"/>
            </a:solidFill>
            <a:round/>
            <a:headEnd/>
            <a:tailEnd/>
          </a:ln>
          <a:effectLst/>
        </p:spPr>
        <p:txBody>
          <a:bodyPr wrap="none" anchor="ctr"/>
          <a:lstStyle/>
          <a:p>
            <a:pPr>
              <a:defRPr/>
            </a:pPr>
            <a:endParaRPr lang="fr-C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5.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17.wmf"/><Relationship Id="rId5" Type="http://schemas.openxmlformats.org/officeDocument/2006/relationships/oleObject" Target="../embeddings/oleObject10.bin"/><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20.wmf"/><Relationship Id="rId5" Type="http://schemas.openxmlformats.org/officeDocument/2006/relationships/oleObject" Target="../embeddings/oleObject13.bin"/><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20.wmf"/><Relationship Id="rId5" Type="http://schemas.openxmlformats.org/officeDocument/2006/relationships/oleObject" Target="../embeddings/oleObject15.bin"/><Relationship Id="rId4" Type="http://schemas.openxmlformats.org/officeDocument/2006/relationships/image" Target="../media/image19.wmf"/></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25.wmf"/><Relationship Id="rId5" Type="http://schemas.openxmlformats.org/officeDocument/2006/relationships/oleObject" Target="../embeddings/oleObject17.bin"/><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25.wmf"/><Relationship Id="rId5" Type="http://schemas.openxmlformats.org/officeDocument/2006/relationships/oleObject" Target="../embeddings/oleObject18.bin"/><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25.wmf"/><Relationship Id="rId5" Type="http://schemas.openxmlformats.org/officeDocument/2006/relationships/oleObject" Target="../embeddings/oleObject18.bin"/><Relationship Id="rId4" Type="http://schemas.openxmlformats.org/officeDocument/2006/relationships/image" Target="../media/image21.jpeg"/></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image" Target="../media/image25.wmf"/><Relationship Id="rId5" Type="http://schemas.openxmlformats.org/officeDocument/2006/relationships/oleObject" Target="../embeddings/oleObject18.bin"/><Relationship Id="rId4" Type="http://schemas.openxmlformats.org/officeDocument/2006/relationships/image" Target="../media/image21.jpeg"/></Relationships>
</file>

<file path=ppt/slides/_rels/slide56.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4.jpeg"/><Relationship Id="rId7"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image" Target="../media/image25.wmf"/><Relationship Id="rId5" Type="http://schemas.openxmlformats.org/officeDocument/2006/relationships/oleObject" Target="../embeddings/oleObject18.bin"/><Relationship Id="rId4" Type="http://schemas.openxmlformats.org/officeDocument/2006/relationships/image" Target="../media/image21.jpeg"/></Relationships>
</file>

<file path=ppt/slides/_rels/slide57.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4.jpeg"/><Relationship Id="rId7"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image" Target="../media/image25.wmf"/><Relationship Id="rId5" Type="http://schemas.openxmlformats.org/officeDocument/2006/relationships/oleObject" Target="../embeddings/oleObject18.bin"/><Relationship Id="rId10" Type="http://schemas.openxmlformats.org/officeDocument/2006/relationships/image" Target="../media/image34.wmf"/><Relationship Id="rId4" Type="http://schemas.openxmlformats.org/officeDocument/2006/relationships/image" Target="../media/image21.jpeg"/><Relationship Id="rId9" Type="http://schemas.openxmlformats.org/officeDocument/2006/relationships/oleObject" Target="../embeddings/oleObject21.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image" Target="../media/image35.wmf"/></Relationships>
</file>

<file path=ppt/slides/_rels/slide59.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24.jpeg"/><Relationship Id="rId7"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25.wmf"/><Relationship Id="rId5" Type="http://schemas.openxmlformats.org/officeDocument/2006/relationships/oleObject" Target="../embeddings/oleObject18.bin"/><Relationship Id="rId10" Type="http://schemas.openxmlformats.org/officeDocument/2006/relationships/image" Target="../media/image35.wmf"/><Relationship Id="rId4" Type="http://schemas.openxmlformats.org/officeDocument/2006/relationships/image" Target="../media/image21.jpeg"/><Relationship Id="rId9" Type="http://schemas.openxmlformats.org/officeDocument/2006/relationships/oleObject" Target="../embeddings/oleObject24.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24.jpeg"/><Relationship Id="rId7"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25.wmf"/><Relationship Id="rId5" Type="http://schemas.openxmlformats.org/officeDocument/2006/relationships/oleObject" Target="../embeddings/oleObject18.bin"/><Relationship Id="rId4" Type="http://schemas.openxmlformats.org/officeDocument/2006/relationships/image" Target="../media/image21.jpeg"/></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24.jpeg"/><Relationship Id="rId7"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25.wmf"/><Relationship Id="rId5" Type="http://schemas.openxmlformats.org/officeDocument/2006/relationships/oleObject" Target="../embeddings/oleObject18.bin"/><Relationship Id="rId4" Type="http://schemas.openxmlformats.org/officeDocument/2006/relationships/image" Target="../media/image21.jpeg"/><Relationship Id="rId9" Type="http://schemas.openxmlformats.org/officeDocument/2006/relationships/image" Target="../media/image44.jpg"/></Relationships>
</file>

<file path=ppt/slides/_rels/slide6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7.jpg"/><Relationship Id="rId7" Type="http://schemas.openxmlformats.org/officeDocument/2006/relationships/oleObject" Target="../embeddings/oleObject28.bin"/><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image" Target="../media/image49.wmf"/><Relationship Id="rId5" Type="http://schemas.openxmlformats.org/officeDocument/2006/relationships/oleObject" Target="../embeddings/oleObject27.bin"/><Relationship Id="rId4" Type="http://schemas.openxmlformats.org/officeDocument/2006/relationships/image" Target="../media/image48.jp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2.xml"/><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54.jpe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23810" y="886466"/>
            <a:ext cx="7772400" cy="1143000"/>
          </a:xfrm>
        </p:spPr>
        <p:txBody>
          <a:bodyPr/>
          <a:lstStyle/>
          <a:p>
            <a:pPr algn="ctr" eaLnBrk="1" hangingPunct="1"/>
            <a:r>
              <a:rPr lang="fr-CA" sz="2400" dirty="0" smtClean="0"/>
              <a:t>Réseaux de neurones</a:t>
            </a:r>
            <a:r>
              <a:rPr lang="en-US" dirty="0" smtClean="0"/>
              <a:t/>
            </a:r>
            <a:br>
              <a:rPr lang="en-US" dirty="0" smtClean="0"/>
            </a:br>
            <a:r>
              <a:rPr lang="en-US" dirty="0" smtClean="0"/>
              <a:t>IFT </a:t>
            </a:r>
            <a:r>
              <a:rPr lang="en-US" dirty="0" smtClean="0"/>
              <a:t>780</a:t>
            </a:r>
            <a:endParaRPr lang="fr-CA" dirty="0" smtClean="0"/>
          </a:p>
        </p:txBody>
      </p:sp>
      <p:sp>
        <p:nvSpPr>
          <p:cNvPr id="2051" name="Rectangle 3"/>
          <p:cNvSpPr>
            <a:spLocks noGrp="1" noChangeArrowheads="1"/>
          </p:cNvSpPr>
          <p:nvPr>
            <p:ph type="subTitle" idx="1"/>
          </p:nvPr>
        </p:nvSpPr>
        <p:spPr>
          <a:xfrm>
            <a:off x="1331913" y="4844752"/>
            <a:ext cx="6400800" cy="1752600"/>
          </a:xfrm>
        </p:spPr>
        <p:txBody>
          <a:bodyPr/>
          <a:lstStyle/>
          <a:p>
            <a:pPr eaLnBrk="1" hangingPunct="1"/>
            <a:r>
              <a:rPr lang="fr-CA" dirty="0" smtClean="0"/>
              <a:t>Visualisation</a:t>
            </a:r>
            <a:endParaRPr lang="fr-CA" dirty="0"/>
          </a:p>
          <a:p>
            <a:pPr eaLnBrk="1" hangingPunct="1"/>
            <a:r>
              <a:rPr lang="fr-CA" sz="1400" dirty="0" smtClean="0"/>
              <a:t>Par</a:t>
            </a:r>
          </a:p>
          <a:p>
            <a:pPr eaLnBrk="1" hangingPunct="1"/>
            <a:r>
              <a:rPr lang="fr-CA" sz="1400" dirty="0" smtClean="0"/>
              <a:t>Pierre-Marc Jodoin</a:t>
            </a:r>
          </a:p>
        </p:txBody>
      </p:sp>
    </p:spTree>
    <p:extLst>
      <p:ext uri="{BB962C8B-B14F-4D97-AF65-F5344CB8AC3E}">
        <p14:creationId xmlns:p14="http://schemas.microsoft.com/office/powerpoint/2010/main" val="3758898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err="1" smtClean="0"/>
              <a:t>AlexNet</a:t>
            </a:r>
            <a:r>
              <a:rPr lang="fr-CA" dirty="0" smtClean="0"/>
              <a:t> + </a:t>
            </a:r>
            <a:r>
              <a:rPr lang="fr-CA" dirty="0" err="1" smtClean="0"/>
              <a:t>tsne</a:t>
            </a:r>
            <a:r>
              <a:rPr lang="fr-CA" dirty="0" smtClean="0"/>
              <a:t> + </a:t>
            </a:r>
            <a:r>
              <a:rPr lang="fr-CA" dirty="0" err="1" smtClean="0"/>
              <a:t>ImageNet</a:t>
            </a:r>
            <a:endParaRPr lang="en-CA" dirty="0"/>
          </a:p>
        </p:txBody>
      </p:sp>
      <p:sp>
        <p:nvSpPr>
          <p:cNvPr id="4" name="Rectangle 3"/>
          <p:cNvSpPr/>
          <p:nvPr/>
        </p:nvSpPr>
        <p:spPr>
          <a:xfrm>
            <a:off x="207817" y="6338593"/>
            <a:ext cx="6616931" cy="307777"/>
          </a:xfrm>
          <a:prstGeom prst="rect">
            <a:avLst/>
          </a:prstGeom>
        </p:spPr>
        <p:txBody>
          <a:bodyPr wrap="square">
            <a:spAutoFit/>
          </a:bodyPr>
          <a:lstStyle/>
          <a:p>
            <a:r>
              <a:rPr lang="en-CA" sz="1400" dirty="0"/>
              <a:t>https://cs.stanford.edu/people/karpathy/cnnembed/</a:t>
            </a:r>
          </a:p>
        </p:txBody>
      </p:sp>
      <p:graphicFrame>
        <p:nvGraphicFramePr>
          <p:cNvPr id="5" name="Object 4"/>
          <p:cNvGraphicFramePr>
            <a:graphicFrameLocks noChangeAspect="1"/>
          </p:cNvGraphicFramePr>
          <p:nvPr>
            <p:extLst>
              <p:ext uri="{D42A27DB-BD31-4B8C-83A1-F6EECF244321}">
                <p14:modId xmlns:p14="http://schemas.microsoft.com/office/powerpoint/2010/main" val="1571066496"/>
              </p:ext>
            </p:extLst>
          </p:nvPr>
        </p:nvGraphicFramePr>
        <p:xfrm>
          <a:off x="2065871" y="1111737"/>
          <a:ext cx="5012257" cy="5065685"/>
        </p:xfrm>
        <a:graphic>
          <a:graphicData uri="http://schemas.openxmlformats.org/presentationml/2006/ole">
            <mc:AlternateContent xmlns:mc="http://schemas.openxmlformats.org/markup-compatibility/2006">
              <mc:Choice xmlns:v="urn:schemas-microsoft-com:vml" Requires="v">
                <p:oleObj spid="_x0000_s861202" r:id="rId3" imgW="9434880" imgH="9549000" progId="">
                  <p:embed/>
                </p:oleObj>
              </mc:Choice>
              <mc:Fallback>
                <p:oleObj r:id="rId3" imgW="9434880" imgH="9549000" progId="">
                  <p:embed/>
                  <p:pic>
                    <p:nvPicPr>
                      <p:cNvPr id="0" name=""/>
                      <p:cNvPicPr/>
                      <p:nvPr/>
                    </p:nvPicPr>
                    <p:blipFill>
                      <a:blip r:embed="rId4"/>
                      <a:stretch>
                        <a:fillRect/>
                      </a:stretch>
                    </p:blipFill>
                    <p:spPr>
                      <a:xfrm>
                        <a:off x="2065871" y="1111737"/>
                        <a:ext cx="5012257" cy="5065685"/>
                      </a:xfrm>
                      <a:prstGeom prst="rect">
                        <a:avLst/>
                      </a:prstGeom>
                    </p:spPr>
                  </p:pic>
                </p:oleObj>
              </mc:Fallback>
            </mc:AlternateContent>
          </a:graphicData>
        </a:graphic>
      </p:graphicFrame>
    </p:spTree>
    <p:extLst>
      <p:ext uri="{BB962C8B-B14F-4D97-AF65-F5344CB8AC3E}">
        <p14:creationId xmlns:p14="http://schemas.microsoft.com/office/powerpoint/2010/main" val="3421744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7817" y="6338593"/>
            <a:ext cx="6616931" cy="307777"/>
          </a:xfrm>
          <a:prstGeom prst="rect">
            <a:avLst/>
          </a:prstGeom>
        </p:spPr>
        <p:txBody>
          <a:bodyPr wrap="square">
            <a:spAutoFit/>
          </a:bodyPr>
          <a:lstStyle/>
          <a:p>
            <a:r>
              <a:rPr lang="en-CA" sz="1400" dirty="0"/>
              <a:t>https://cs.stanford.edu/people/karpathy/cnnembed/</a:t>
            </a:r>
          </a:p>
        </p:txBody>
      </p:sp>
      <p:graphicFrame>
        <p:nvGraphicFramePr>
          <p:cNvPr id="5" name="Object 4"/>
          <p:cNvGraphicFramePr>
            <a:graphicFrameLocks noChangeAspect="1"/>
          </p:cNvGraphicFramePr>
          <p:nvPr/>
        </p:nvGraphicFramePr>
        <p:xfrm>
          <a:off x="2065871" y="1111737"/>
          <a:ext cx="5012257" cy="5065685"/>
        </p:xfrm>
        <a:graphic>
          <a:graphicData uri="http://schemas.openxmlformats.org/presentationml/2006/ole">
            <mc:AlternateContent xmlns:mc="http://schemas.openxmlformats.org/markup-compatibility/2006">
              <mc:Choice xmlns:v="urn:schemas-microsoft-com:vml" Requires="v">
                <p:oleObj spid="_x0000_s862274" r:id="rId3" imgW="9434880" imgH="9549000" progId="">
                  <p:embed/>
                </p:oleObj>
              </mc:Choice>
              <mc:Fallback>
                <p:oleObj r:id="rId3" imgW="9434880" imgH="9549000" progId="">
                  <p:embed/>
                  <p:pic>
                    <p:nvPicPr>
                      <p:cNvPr id="5" name="Object 4"/>
                      <p:cNvPicPr/>
                      <p:nvPr/>
                    </p:nvPicPr>
                    <p:blipFill>
                      <a:blip r:embed="rId4"/>
                      <a:stretch>
                        <a:fillRect/>
                      </a:stretch>
                    </p:blipFill>
                    <p:spPr>
                      <a:xfrm>
                        <a:off x="2065871" y="1111737"/>
                        <a:ext cx="5012257" cy="506568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13556318"/>
              </p:ext>
            </p:extLst>
          </p:nvPr>
        </p:nvGraphicFramePr>
        <p:xfrm>
          <a:off x="427204" y="2105958"/>
          <a:ext cx="3073400" cy="2578100"/>
        </p:xfrm>
        <a:graphic>
          <a:graphicData uri="http://schemas.openxmlformats.org/presentationml/2006/ole">
            <mc:AlternateContent xmlns:mc="http://schemas.openxmlformats.org/markup-compatibility/2006">
              <mc:Choice xmlns:v="urn:schemas-microsoft-com:vml" Requires="v">
                <p:oleObj spid="_x0000_s862275" r:id="rId5" imgW="3072960" imgH="2577600" progId="">
                  <p:embed/>
                </p:oleObj>
              </mc:Choice>
              <mc:Fallback>
                <p:oleObj r:id="rId5" imgW="3072960" imgH="2577600" progId="">
                  <p:embed/>
                  <p:pic>
                    <p:nvPicPr>
                      <p:cNvPr id="6" name="Object 5"/>
                      <p:cNvPicPr/>
                      <p:nvPr/>
                    </p:nvPicPr>
                    <p:blipFill>
                      <a:blip r:embed="rId6"/>
                      <a:stretch>
                        <a:fillRect/>
                      </a:stretch>
                    </p:blipFill>
                    <p:spPr>
                      <a:xfrm>
                        <a:off x="427204" y="2105958"/>
                        <a:ext cx="3073400" cy="2578100"/>
                      </a:xfrm>
                      <a:prstGeom prst="rect">
                        <a:avLst/>
                      </a:prstGeom>
                      <a:ln w="38100">
                        <a:solidFill>
                          <a:srgbClr val="FF0000"/>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21838899"/>
              </p:ext>
            </p:extLst>
          </p:nvPr>
        </p:nvGraphicFramePr>
        <p:xfrm>
          <a:off x="5800689" y="892305"/>
          <a:ext cx="3073400" cy="3048000"/>
        </p:xfrm>
        <a:graphic>
          <a:graphicData uri="http://schemas.openxmlformats.org/presentationml/2006/ole">
            <mc:AlternateContent xmlns:mc="http://schemas.openxmlformats.org/markup-compatibility/2006">
              <mc:Choice xmlns:v="urn:schemas-microsoft-com:vml" Requires="v">
                <p:oleObj spid="_x0000_s862276" r:id="rId7" imgW="3072960" imgH="3047400" progId="">
                  <p:embed/>
                </p:oleObj>
              </mc:Choice>
              <mc:Fallback>
                <p:oleObj r:id="rId7" imgW="3072960" imgH="3047400" progId="">
                  <p:embed/>
                  <p:pic>
                    <p:nvPicPr>
                      <p:cNvPr id="7" name="Object 6"/>
                      <p:cNvPicPr/>
                      <p:nvPr/>
                    </p:nvPicPr>
                    <p:blipFill>
                      <a:blip r:embed="rId8"/>
                      <a:stretch>
                        <a:fillRect/>
                      </a:stretch>
                    </p:blipFill>
                    <p:spPr>
                      <a:xfrm>
                        <a:off x="5800689" y="892305"/>
                        <a:ext cx="3073400" cy="3048000"/>
                      </a:xfrm>
                      <a:prstGeom prst="rect">
                        <a:avLst/>
                      </a:prstGeom>
                      <a:ln w="38100">
                        <a:solidFill>
                          <a:srgbClr val="FF0000"/>
                        </a:solid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87121038"/>
              </p:ext>
            </p:extLst>
          </p:nvPr>
        </p:nvGraphicFramePr>
        <p:xfrm>
          <a:off x="5485983" y="4105468"/>
          <a:ext cx="3060700" cy="2667000"/>
        </p:xfrm>
        <a:graphic>
          <a:graphicData uri="http://schemas.openxmlformats.org/presentationml/2006/ole">
            <mc:AlternateContent xmlns:mc="http://schemas.openxmlformats.org/markup-compatibility/2006">
              <mc:Choice xmlns:v="urn:schemas-microsoft-com:vml" Requires="v">
                <p:oleObj spid="_x0000_s862277" r:id="rId9" imgW="3060000" imgH="2666520" progId="">
                  <p:embed/>
                </p:oleObj>
              </mc:Choice>
              <mc:Fallback>
                <p:oleObj r:id="rId9" imgW="3060000" imgH="2666520" progId="">
                  <p:embed/>
                  <p:pic>
                    <p:nvPicPr>
                      <p:cNvPr id="8" name="Object 7"/>
                      <p:cNvPicPr/>
                      <p:nvPr/>
                    </p:nvPicPr>
                    <p:blipFill>
                      <a:blip r:embed="rId10"/>
                      <a:stretch>
                        <a:fillRect/>
                      </a:stretch>
                    </p:blipFill>
                    <p:spPr>
                      <a:xfrm>
                        <a:off x="5485983" y="4105468"/>
                        <a:ext cx="3060700" cy="2667000"/>
                      </a:xfrm>
                      <a:prstGeom prst="rect">
                        <a:avLst/>
                      </a:prstGeom>
                      <a:ln w="38100">
                        <a:solidFill>
                          <a:srgbClr val="FF0000"/>
                        </a:solidFill>
                      </a:ln>
                    </p:spPr>
                  </p:pic>
                </p:oleObj>
              </mc:Fallback>
            </mc:AlternateContent>
          </a:graphicData>
        </a:graphic>
      </p:graphicFrame>
      <p:sp>
        <p:nvSpPr>
          <p:cNvPr id="10" name="Title 1"/>
          <p:cNvSpPr>
            <a:spLocks noGrp="1"/>
          </p:cNvSpPr>
          <p:nvPr>
            <p:ph type="title"/>
          </p:nvPr>
        </p:nvSpPr>
        <p:spPr>
          <a:xfrm>
            <a:off x="311700" y="186967"/>
            <a:ext cx="8520600" cy="763600"/>
          </a:xfrm>
        </p:spPr>
        <p:txBody>
          <a:bodyPr/>
          <a:lstStyle/>
          <a:p>
            <a:r>
              <a:rPr lang="fr-CA" dirty="0" err="1" smtClean="0"/>
              <a:t>AlexNet</a:t>
            </a:r>
            <a:r>
              <a:rPr lang="fr-CA" dirty="0" smtClean="0"/>
              <a:t> + </a:t>
            </a:r>
            <a:r>
              <a:rPr lang="fr-CA" dirty="0" err="1" smtClean="0"/>
              <a:t>tsne</a:t>
            </a:r>
            <a:r>
              <a:rPr lang="fr-CA" dirty="0" smtClean="0"/>
              <a:t> + </a:t>
            </a:r>
            <a:r>
              <a:rPr lang="fr-CA" dirty="0" err="1" smtClean="0"/>
              <a:t>ImageNet</a:t>
            </a:r>
            <a:endParaRPr lang="en-CA" dirty="0"/>
          </a:p>
        </p:txBody>
      </p:sp>
      <p:sp>
        <p:nvSpPr>
          <p:cNvPr id="3" name="Rectangle 2"/>
          <p:cNvSpPr/>
          <p:nvPr/>
        </p:nvSpPr>
        <p:spPr>
          <a:xfrm>
            <a:off x="4829695" y="5769033"/>
            <a:ext cx="296876" cy="257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4275123" y="4201390"/>
            <a:ext cx="296876" cy="257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4781586" y="3617144"/>
            <a:ext cx="296876" cy="257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p:cNvCxnSpPr/>
          <p:nvPr/>
        </p:nvCxnSpPr>
        <p:spPr>
          <a:xfrm flipV="1">
            <a:off x="4829695" y="4101475"/>
            <a:ext cx="656705" cy="1667558"/>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16" name="Straight Connector 15"/>
          <p:cNvCxnSpPr/>
          <p:nvPr/>
        </p:nvCxnSpPr>
        <p:spPr>
          <a:xfrm>
            <a:off x="4829487" y="6026727"/>
            <a:ext cx="656496" cy="745741"/>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19" name="Straight Connector 18"/>
          <p:cNvCxnSpPr/>
          <p:nvPr/>
        </p:nvCxnSpPr>
        <p:spPr>
          <a:xfrm flipV="1">
            <a:off x="4798218" y="854043"/>
            <a:ext cx="1002471" cy="2780253"/>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0" name="Straight Connector 19"/>
          <p:cNvCxnSpPr/>
          <p:nvPr/>
        </p:nvCxnSpPr>
        <p:spPr>
          <a:xfrm>
            <a:off x="4798010" y="3891990"/>
            <a:ext cx="946086" cy="48314"/>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3" name="Straight Connector 22"/>
          <p:cNvCxnSpPr/>
          <p:nvPr/>
        </p:nvCxnSpPr>
        <p:spPr>
          <a:xfrm flipH="1" flipV="1">
            <a:off x="3517236" y="2105958"/>
            <a:ext cx="1054763" cy="2094878"/>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4" name="Straight Connector 23"/>
          <p:cNvCxnSpPr/>
          <p:nvPr/>
        </p:nvCxnSpPr>
        <p:spPr>
          <a:xfrm flipH="1">
            <a:off x="3517236" y="4459084"/>
            <a:ext cx="1054763" cy="257694"/>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76353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err="1"/>
              <a:t>AlexNet</a:t>
            </a:r>
            <a:r>
              <a:rPr lang="fr-CA" dirty="0"/>
              <a:t> + </a:t>
            </a:r>
            <a:r>
              <a:rPr lang="fr-CA" dirty="0" err="1"/>
              <a:t>tsne</a:t>
            </a:r>
            <a:r>
              <a:rPr lang="fr-CA" dirty="0"/>
              <a:t> + </a:t>
            </a:r>
            <a:r>
              <a:rPr lang="fr-CA" dirty="0" smtClean="0"/>
              <a:t>CIFAR10</a:t>
            </a:r>
            <a:endParaRPr lang="en-CA" dirty="0"/>
          </a:p>
        </p:txBody>
      </p:sp>
      <p:pic>
        <p:nvPicPr>
          <p:cNvPr id="861186" name="Picture 2" descr="https://miro.medium.com/max/933/1*5oyTzV5gZDY-rXa_psCy7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846" y="1235517"/>
            <a:ext cx="7018308" cy="516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6420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41474" y="2548715"/>
            <a:ext cx="2464342" cy="1461939"/>
          </a:xfrm>
          <a:prstGeom prst="rect">
            <a:avLst/>
          </a:prstGeom>
        </p:spPr>
        <p:txBody>
          <a:bodyPr vert="horz" wrap="square" lIns="0" tIns="0" rIns="0" bIns="0" rtlCol="0">
            <a:spAutoFit/>
          </a:bodyPr>
          <a:lstStyle/>
          <a:p>
            <a:pPr>
              <a:lnSpc>
                <a:spcPts val="1875"/>
              </a:lnSpc>
              <a:spcBef>
                <a:spcPts val="0"/>
              </a:spcBef>
              <a:spcAft>
                <a:spcPts val="0"/>
              </a:spcAft>
            </a:pPr>
            <a:r>
              <a:rPr lang="fr-FR" sz="1800" dirty="0">
                <a:solidFill>
                  <a:srgbClr val="000000"/>
                </a:solidFill>
                <a:latin typeface="IQFNOR+ArialMT"/>
                <a:cs typeface="IQFNOR+ArialMT"/>
              </a:rPr>
              <a:t>Ici </a:t>
            </a:r>
            <a:r>
              <a:rPr lang="fr-FR" sz="1800" dirty="0" smtClean="0">
                <a:solidFill>
                  <a:srgbClr val="000000"/>
                </a:solidFill>
                <a:latin typeface="IQFNOR+ArialMT"/>
                <a:cs typeface="IQFNOR+ArialMT"/>
              </a:rPr>
              <a:t>la 151</a:t>
            </a:r>
            <a:r>
              <a:rPr lang="fr-FR" sz="1800" baseline="30000" dirty="0" smtClean="0">
                <a:solidFill>
                  <a:srgbClr val="000000"/>
                </a:solidFill>
                <a:latin typeface="IQFNOR+ArialMT"/>
                <a:cs typeface="IQFNOR+ArialMT"/>
              </a:rPr>
              <a:t>e</a:t>
            </a:r>
            <a:r>
              <a:rPr lang="fr-FR" sz="1800" dirty="0" smtClean="0">
                <a:solidFill>
                  <a:srgbClr val="000000"/>
                </a:solidFill>
                <a:latin typeface="IQFNOR+ArialMT"/>
                <a:cs typeface="IQFNOR+ArialMT"/>
              </a:rPr>
              <a:t> </a:t>
            </a:r>
            <a:r>
              <a:rPr lang="fr-FR" sz="1800" b="1" dirty="0" smtClean="0">
                <a:solidFill>
                  <a:srgbClr val="FF0000"/>
                </a:solidFill>
                <a:latin typeface="IQFNOR+ArialMT"/>
                <a:cs typeface="IQFNOR+ArialMT"/>
              </a:rPr>
              <a:t>carte </a:t>
            </a:r>
            <a:r>
              <a:rPr lang="fr-FR" sz="1800" b="1" dirty="0">
                <a:solidFill>
                  <a:srgbClr val="FF0000"/>
                </a:solidFill>
                <a:latin typeface="IQFNOR+ArialMT"/>
                <a:cs typeface="IQFNOR+ArialMT"/>
              </a:rPr>
              <a:t>d’activation </a:t>
            </a:r>
            <a:r>
              <a:rPr lang="fr-FR" sz="1800" dirty="0">
                <a:solidFill>
                  <a:srgbClr val="000000"/>
                </a:solidFill>
                <a:latin typeface="IQFNOR+ArialMT"/>
                <a:cs typeface="IQFNOR+ArialMT"/>
              </a:rPr>
              <a:t>de la couche conv5 </a:t>
            </a:r>
            <a:r>
              <a:rPr lang="fr-FR" sz="1800" dirty="0" smtClean="0">
                <a:solidFill>
                  <a:srgbClr val="000000"/>
                </a:solidFill>
                <a:latin typeface="IQFNOR+ArialMT"/>
                <a:cs typeface="IQFNOR+ArialMT"/>
              </a:rPr>
              <a:t>illustrées</a:t>
            </a:r>
            <a:endParaRPr lang="fr-FR" sz="1800" dirty="0">
              <a:solidFill>
                <a:srgbClr val="000000"/>
              </a:solidFill>
              <a:latin typeface="IQFNOR+ArialMT"/>
              <a:cs typeface="IQFNOR+ArialMT"/>
            </a:endParaRPr>
          </a:p>
          <a:p>
            <a:pPr>
              <a:lnSpc>
                <a:spcPts val="1875"/>
              </a:lnSpc>
              <a:spcBef>
                <a:spcPts val="0"/>
              </a:spcBef>
              <a:spcAft>
                <a:spcPts val="0"/>
              </a:spcAft>
            </a:pPr>
            <a:r>
              <a:rPr lang="fr-FR" sz="1800" dirty="0" smtClean="0">
                <a:solidFill>
                  <a:srgbClr val="000000"/>
                </a:solidFill>
                <a:latin typeface="IQFNOR+ArialMT"/>
                <a:cs typeface="IQFNOR+ArialMT"/>
              </a:rPr>
              <a:t>comme </a:t>
            </a:r>
            <a:r>
              <a:rPr lang="fr-FR" sz="1800" dirty="0">
                <a:solidFill>
                  <a:srgbClr val="000000"/>
                </a:solidFill>
                <a:latin typeface="IQFNOR+ArialMT"/>
                <a:cs typeface="IQFNOR+ArialMT"/>
              </a:rPr>
              <a:t>des images en niveau de gris de </a:t>
            </a:r>
            <a:r>
              <a:rPr lang="fr-FR" sz="1800" dirty="0" smtClean="0">
                <a:solidFill>
                  <a:srgbClr val="000000"/>
                </a:solidFill>
                <a:latin typeface="IQFNOR+ArialMT"/>
                <a:cs typeface="IQFNOR+ArialMT"/>
              </a:rPr>
              <a:t>taille</a:t>
            </a:r>
            <a:endParaRPr lang="fr-FR" sz="1800" dirty="0">
              <a:solidFill>
                <a:srgbClr val="000000"/>
              </a:solidFill>
              <a:latin typeface="IQFNOR+ArialMT"/>
              <a:cs typeface="IQFNOR+ArialMT"/>
            </a:endParaRPr>
          </a:p>
          <a:p>
            <a:pPr>
              <a:lnSpc>
                <a:spcPts val="1875"/>
              </a:lnSpc>
              <a:spcBef>
                <a:spcPts val="0"/>
              </a:spcBef>
              <a:spcAft>
                <a:spcPts val="0"/>
              </a:spcAft>
            </a:pPr>
            <a:r>
              <a:rPr lang="fr-CA" sz="1800" dirty="0" smtClean="0">
                <a:solidFill>
                  <a:srgbClr val="000000"/>
                </a:solidFill>
                <a:latin typeface="IQFNOR+ArialMT"/>
                <a:cs typeface="IQFNOR+ArialMT"/>
              </a:rPr>
              <a:t>13x13.</a:t>
            </a:r>
            <a:endParaRPr sz="1800" dirty="0">
              <a:solidFill>
                <a:srgbClr val="000000"/>
              </a:solidFill>
              <a:latin typeface="IQFNOR+ArialMT"/>
              <a:cs typeface="IQFNOR+ArialMT"/>
            </a:endParaRPr>
          </a:p>
        </p:txBody>
      </p:sp>
      <p:sp>
        <p:nvSpPr>
          <p:cNvPr id="6" name="object 6"/>
          <p:cNvSpPr txBox="1"/>
          <p:nvPr/>
        </p:nvSpPr>
        <p:spPr>
          <a:xfrm>
            <a:off x="365899" y="6506248"/>
            <a:ext cx="6101576" cy="76944"/>
          </a:xfrm>
          <a:prstGeom prst="rect">
            <a:avLst/>
          </a:prstGeom>
        </p:spPr>
        <p:txBody>
          <a:bodyPr vert="horz" wrap="square" lIns="0" tIns="0" rIns="0" bIns="0" rtlCol="0">
            <a:spAutoFit/>
          </a:bodyPr>
          <a:lstStyle/>
          <a:p>
            <a:pPr>
              <a:lnSpc>
                <a:spcPts val="625"/>
              </a:lnSpc>
              <a:spcBef>
                <a:spcPts val="0"/>
              </a:spcBef>
              <a:spcAft>
                <a:spcPts val="0"/>
              </a:spcAft>
            </a:pPr>
            <a:r>
              <a:rPr sz="900" dirty="0">
                <a:solidFill>
                  <a:srgbClr val="000000"/>
                </a:solidFill>
                <a:latin typeface="+mj-lt"/>
                <a:cs typeface="IQFNOR+ArialMT"/>
              </a:rPr>
              <a:t>Yosinski et al, “Understanding Neural Networks Through Deep Visualization”, ICML DL Workshop 2014</a:t>
            </a:r>
            <a:r>
              <a:rPr sz="900" dirty="0" smtClean="0">
                <a:solidFill>
                  <a:srgbClr val="000000"/>
                </a:solidFill>
                <a:latin typeface="+mj-lt"/>
                <a:cs typeface="IQFNOR+ArialMT"/>
              </a:rPr>
              <a:t>.</a:t>
            </a:r>
            <a:endParaRPr sz="900" dirty="0">
              <a:solidFill>
                <a:srgbClr val="000000"/>
              </a:solidFill>
              <a:latin typeface="+mj-lt"/>
              <a:cs typeface="IQFNOR+ArialMT"/>
            </a:endParaRPr>
          </a:p>
        </p:txBody>
      </p:sp>
      <p:sp>
        <p:nvSpPr>
          <p:cNvPr id="8" name="object 8"/>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1442" dirty="0">
                <a:solidFill>
                  <a:srgbClr val="FFFFFF"/>
                </a:solidFill>
                <a:latin typeface="IQFNOR+ArialMT"/>
                <a:cs typeface="IQFNOR+ArialMT"/>
              </a:rPr>
              <a:t> </a:t>
            </a:r>
            <a:r>
              <a:rPr sz="2000" dirty="0">
                <a:solidFill>
                  <a:srgbClr val="FFFFFF"/>
                </a:solidFill>
                <a:latin typeface="IQFNOR+ArialMT"/>
                <a:cs typeface="IQFNOR+ArialMT"/>
              </a:rPr>
              <a:t>11</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sp>
        <p:nvSpPr>
          <p:cNvPr id="11" name="Title 1"/>
          <p:cNvSpPr>
            <a:spLocks noGrp="1"/>
          </p:cNvSpPr>
          <p:nvPr>
            <p:ph type="title"/>
          </p:nvPr>
        </p:nvSpPr>
        <p:spPr>
          <a:xfrm>
            <a:off x="311700" y="186967"/>
            <a:ext cx="8520600" cy="763600"/>
          </a:xfrm>
        </p:spPr>
        <p:txBody>
          <a:bodyPr/>
          <a:lstStyle/>
          <a:p>
            <a:pPr algn="l"/>
            <a:r>
              <a:rPr lang="fr-CA" dirty="0" smtClean="0"/>
              <a:t>Visualiser les cartes d’activation</a:t>
            </a:r>
            <a:br>
              <a:rPr lang="fr-CA" dirty="0" smtClean="0"/>
            </a:br>
            <a:r>
              <a:rPr lang="fr-CA" sz="3600" dirty="0" smtClean="0"/>
              <a:t>(entre l’entrée et la sortie)</a:t>
            </a:r>
            <a:endParaRPr lang="en-CA" sz="3600" dirty="0"/>
          </a:p>
        </p:txBody>
      </p:sp>
      <p:pic>
        <p:nvPicPr>
          <p:cNvPr id="14" name="Picture 13"/>
          <p:cNvPicPr>
            <a:picLocks noChangeAspect="1"/>
          </p:cNvPicPr>
          <p:nvPr/>
        </p:nvPicPr>
        <p:blipFill rotWithShape="1">
          <a:blip r:embed="rId2"/>
          <a:srcRect l="31875" t="21846" r="51334" b="11692"/>
          <a:stretch/>
        </p:blipFill>
        <p:spPr>
          <a:xfrm>
            <a:off x="5334268" y="827265"/>
            <a:ext cx="3248649" cy="5951914"/>
          </a:xfrm>
          <a:prstGeom prst="rect">
            <a:avLst/>
          </a:prstGeom>
        </p:spPr>
      </p:pic>
    </p:spTree>
    <p:extLst>
      <p:ext uri="{BB962C8B-B14F-4D97-AF65-F5344CB8AC3E}">
        <p14:creationId xmlns:p14="http://schemas.microsoft.com/office/powerpoint/2010/main" val="35112388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41474" y="2548715"/>
            <a:ext cx="2464342" cy="1461939"/>
          </a:xfrm>
          <a:prstGeom prst="rect">
            <a:avLst/>
          </a:prstGeom>
        </p:spPr>
        <p:txBody>
          <a:bodyPr vert="horz" wrap="square" lIns="0" tIns="0" rIns="0" bIns="0" rtlCol="0">
            <a:spAutoFit/>
          </a:bodyPr>
          <a:lstStyle/>
          <a:p>
            <a:pPr>
              <a:lnSpc>
                <a:spcPts val="1875"/>
              </a:lnSpc>
              <a:spcBef>
                <a:spcPts val="0"/>
              </a:spcBef>
              <a:spcAft>
                <a:spcPts val="0"/>
              </a:spcAft>
            </a:pPr>
            <a:r>
              <a:rPr lang="fr-FR" sz="1800" dirty="0">
                <a:solidFill>
                  <a:srgbClr val="000000"/>
                </a:solidFill>
                <a:latin typeface="IQFNOR+ArialMT"/>
                <a:cs typeface="IQFNOR+ArialMT"/>
              </a:rPr>
              <a:t>Ici </a:t>
            </a:r>
            <a:r>
              <a:rPr lang="fr-FR" sz="1800" dirty="0" smtClean="0">
                <a:solidFill>
                  <a:srgbClr val="000000"/>
                </a:solidFill>
                <a:latin typeface="IQFNOR+ArialMT"/>
                <a:cs typeface="IQFNOR+ArialMT"/>
              </a:rPr>
              <a:t>la 151</a:t>
            </a:r>
            <a:r>
              <a:rPr lang="fr-FR" sz="1800" baseline="30000" dirty="0" smtClean="0">
                <a:solidFill>
                  <a:srgbClr val="000000"/>
                </a:solidFill>
                <a:latin typeface="IQFNOR+ArialMT"/>
                <a:cs typeface="IQFNOR+ArialMT"/>
              </a:rPr>
              <a:t>e</a:t>
            </a:r>
            <a:r>
              <a:rPr lang="fr-FR" sz="1800" dirty="0" smtClean="0">
                <a:solidFill>
                  <a:srgbClr val="000000"/>
                </a:solidFill>
                <a:latin typeface="IQFNOR+ArialMT"/>
                <a:cs typeface="IQFNOR+ArialMT"/>
              </a:rPr>
              <a:t> </a:t>
            </a:r>
            <a:r>
              <a:rPr lang="fr-FR" sz="1800" b="1" dirty="0" smtClean="0">
                <a:solidFill>
                  <a:srgbClr val="FF0000"/>
                </a:solidFill>
                <a:latin typeface="IQFNOR+ArialMT"/>
                <a:cs typeface="IQFNOR+ArialMT"/>
              </a:rPr>
              <a:t>carte </a:t>
            </a:r>
            <a:r>
              <a:rPr lang="fr-FR" sz="1800" b="1" dirty="0">
                <a:solidFill>
                  <a:srgbClr val="FF0000"/>
                </a:solidFill>
                <a:latin typeface="IQFNOR+ArialMT"/>
                <a:cs typeface="IQFNOR+ArialMT"/>
              </a:rPr>
              <a:t>d’activation </a:t>
            </a:r>
            <a:r>
              <a:rPr lang="fr-FR" sz="1800" dirty="0">
                <a:solidFill>
                  <a:srgbClr val="000000"/>
                </a:solidFill>
                <a:latin typeface="IQFNOR+ArialMT"/>
                <a:cs typeface="IQFNOR+ArialMT"/>
              </a:rPr>
              <a:t>de la couche conv5 </a:t>
            </a:r>
            <a:r>
              <a:rPr lang="fr-FR" sz="1800" dirty="0" smtClean="0">
                <a:solidFill>
                  <a:srgbClr val="000000"/>
                </a:solidFill>
                <a:latin typeface="IQFNOR+ArialMT"/>
                <a:cs typeface="IQFNOR+ArialMT"/>
              </a:rPr>
              <a:t>illustrées</a:t>
            </a:r>
            <a:endParaRPr lang="fr-FR" sz="1800" dirty="0">
              <a:solidFill>
                <a:srgbClr val="000000"/>
              </a:solidFill>
              <a:latin typeface="IQFNOR+ArialMT"/>
              <a:cs typeface="IQFNOR+ArialMT"/>
            </a:endParaRPr>
          </a:p>
          <a:p>
            <a:pPr>
              <a:lnSpc>
                <a:spcPts val="1875"/>
              </a:lnSpc>
              <a:spcBef>
                <a:spcPts val="0"/>
              </a:spcBef>
              <a:spcAft>
                <a:spcPts val="0"/>
              </a:spcAft>
            </a:pPr>
            <a:r>
              <a:rPr lang="fr-FR" sz="1800" dirty="0" smtClean="0">
                <a:solidFill>
                  <a:srgbClr val="000000"/>
                </a:solidFill>
                <a:latin typeface="IQFNOR+ArialMT"/>
                <a:cs typeface="IQFNOR+ArialMT"/>
              </a:rPr>
              <a:t>comme </a:t>
            </a:r>
            <a:r>
              <a:rPr lang="fr-FR" sz="1800" dirty="0">
                <a:solidFill>
                  <a:srgbClr val="000000"/>
                </a:solidFill>
                <a:latin typeface="IQFNOR+ArialMT"/>
                <a:cs typeface="IQFNOR+ArialMT"/>
              </a:rPr>
              <a:t>des images en niveau de gris de </a:t>
            </a:r>
            <a:r>
              <a:rPr lang="fr-FR" sz="1800" dirty="0" smtClean="0">
                <a:solidFill>
                  <a:srgbClr val="000000"/>
                </a:solidFill>
                <a:latin typeface="IQFNOR+ArialMT"/>
                <a:cs typeface="IQFNOR+ArialMT"/>
              </a:rPr>
              <a:t>taille</a:t>
            </a:r>
            <a:endParaRPr lang="fr-FR" sz="1800" dirty="0">
              <a:solidFill>
                <a:srgbClr val="000000"/>
              </a:solidFill>
              <a:latin typeface="IQFNOR+ArialMT"/>
              <a:cs typeface="IQFNOR+ArialMT"/>
            </a:endParaRPr>
          </a:p>
          <a:p>
            <a:pPr>
              <a:lnSpc>
                <a:spcPts val="1875"/>
              </a:lnSpc>
              <a:spcBef>
                <a:spcPts val="0"/>
              </a:spcBef>
              <a:spcAft>
                <a:spcPts val="0"/>
              </a:spcAft>
            </a:pPr>
            <a:r>
              <a:rPr lang="fr-CA" sz="1800" dirty="0" smtClean="0">
                <a:solidFill>
                  <a:srgbClr val="000000"/>
                </a:solidFill>
                <a:latin typeface="IQFNOR+ArialMT"/>
                <a:cs typeface="IQFNOR+ArialMT"/>
              </a:rPr>
              <a:t>13x13.</a:t>
            </a:r>
            <a:endParaRPr sz="1800" dirty="0">
              <a:solidFill>
                <a:srgbClr val="000000"/>
              </a:solidFill>
              <a:latin typeface="IQFNOR+ArialMT"/>
              <a:cs typeface="IQFNOR+ArialMT"/>
            </a:endParaRPr>
          </a:p>
        </p:txBody>
      </p:sp>
      <p:sp>
        <p:nvSpPr>
          <p:cNvPr id="6" name="object 6"/>
          <p:cNvSpPr txBox="1"/>
          <p:nvPr/>
        </p:nvSpPr>
        <p:spPr>
          <a:xfrm>
            <a:off x="365899" y="6506248"/>
            <a:ext cx="6101576" cy="76944"/>
          </a:xfrm>
          <a:prstGeom prst="rect">
            <a:avLst/>
          </a:prstGeom>
        </p:spPr>
        <p:txBody>
          <a:bodyPr vert="horz" wrap="square" lIns="0" tIns="0" rIns="0" bIns="0" rtlCol="0">
            <a:spAutoFit/>
          </a:bodyPr>
          <a:lstStyle/>
          <a:p>
            <a:pPr>
              <a:lnSpc>
                <a:spcPts val="625"/>
              </a:lnSpc>
              <a:spcBef>
                <a:spcPts val="0"/>
              </a:spcBef>
              <a:spcAft>
                <a:spcPts val="0"/>
              </a:spcAft>
            </a:pPr>
            <a:r>
              <a:rPr sz="900" dirty="0">
                <a:solidFill>
                  <a:srgbClr val="000000"/>
                </a:solidFill>
                <a:latin typeface="+mj-lt"/>
                <a:cs typeface="IQFNOR+ArialMT"/>
              </a:rPr>
              <a:t>Yosinski et al, “Understanding Neural Networks Through Deep Visualization”, ICML DL Workshop 2014</a:t>
            </a:r>
            <a:r>
              <a:rPr sz="900" dirty="0" smtClean="0">
                <a:solidFill>
                  <a:srgbClr val="000000"/>
                </a:solidFill>
                <a:latin typeface="+mj-lt"/>
                <a:cs typeface="IQFNOR+ArialMT"/>
              </a:rPr>
              <a:t>.</a:t>
            </a:r>
            <a:endParaRPr sz="900" dirty="0">
              <a:solidFill>
                <a:srgbClr val="000000"/>
              </a:solidFill>
              <a:latin typeface="+mj-lt"/>
              <a:cs typeface="IQFNOR+ArialMT"/>
            </a:endParaRPr>
          </a:p>
        </p:txBody>
      </p:sp>
      <p:sp>
        <p:nvSpPr>
          <p:cNvPr id="8" name="object 8"/>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1442" dirty="0">
                <a:solidFill>
                  <a:srgbClr val="FFFFFF"/>
                </a:solidFill>
                <a:latin typeface="IQFNOR+ArialMT"/>
                <a:cs typeface="IQFNOR+ArialMT"/>
              </a:rPr>
              <a:t> </a:t>
            </a:r>
            <a:r>
              <a:rPr sz="2000" dirty="0">
                <a:solidFill>
                  <a:srgbClr val="FFFFFF"/>
                </a:solidFill>
                <a:latin typeface="IQFNOR+ArialMT"/>
                <a:cs typeface="IQFNOR+ArialMT"/>
              </a:rPr>
              <a:t>11</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sp>
        <p:nvSpPr>
          <p:cNvPr id="11" name="Title 1"/>
          <p:cNvSpPr>
            <a:spLocks noGrp="1"/>
          </p:cNvSpPr>
          <p:nvPr>
            <p:ph type="title"/>
          </p:nvPr>
        </p:nvSpPr>
        <p:spPr>
          <a:xfrm>
            <a:off x="311700" y="186967"/>
            <a:ext cx="8520600" cy="763600"/>
          </a:xfrm>
        </p:spPr>
        <p:txBody>
          <a:bodyPr/>
          <a:lstStyle/>
          <a:p>
            <a:pPr algn="l"/>
            <a:r>
              <a:rPr lang="fr-CA" dirty="0" smtClean="0"/>
              <a:t>Visualiser les cartes d’activation</a:t>
            </a:r>
            <a:br>
              <a:rPr lang="fr-CA" dirty="0" smtClean="0"/>
            </a:br>
            <a:r>
              <a:rPr lang="fr-CA" sz="3600" dirty="0" smtClean="0"/>
              <a:t>(entre l’entrée et la sortie)</a:t>
            </a:r>
            <a:endParaRPr lang="en-CA" sz="3600" dirty="0"/>
          </a:p>
        </p:txBody>
      </p:sp>
      <p:pic>
        <p:nvPicPr>
          <p:cNvPr id="14" name="Picture 13"/>
          <p:cNvPicPr>
            <a:picLocks noChangeAspect="1"/>
          </p:cNvPicPr>
          <p:nvPr/>
        </p:nvPicPr>
        <p:blipFill rotWithShape="1">
          <a:blip r:embed="rId2"/>
          <a:srcRect l="31875" t="21846" r="51334" b="11692"/>
          <a:stretch/>
        </p:blipFill>
        <p:spPr>
          <a:xfrm>
            <a:off x="5334268" y="827265"/>
            <a:ext cx="3248649" cy="5951914"/>
          </a:xfrm>
          <a:prstGeom prst="rect">
            <a:avLst/>
          </a:prstGeom>
        </p:spPr>
      </p:pic>
      <p:sp>
        <p:nvSpPr>
          <p:cNvPr id="2" name="Rectangle 1"/>
          <p:cNvSpPr/>
          <p:nvPr/>
        </p:nvSpPr>
        <p:spPr>
          <a:xfrm>
            <a:off x="1354975" y="2202873"/>
            <a:ext cx="6409112" cy="3389093"/>
          </a:xfrm>
          <a:prstGeom prst="rect">
            <a:avLst/>
          </a:prstGeom>
          <a:solidFill>
            <a:srgbClr val="FFC000"/>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6600" dirty="0" smtClean="0"/>
              <a:t>Conclusion:</a:t>
            </a:r>
          </a:p>
          <a:p>
            <a:pPr algn="ctr"/>
            <a:r>
              <a:rPr lang="fr-CA" sz="3600" dirty="0" smtClean="0"/>
              <a:t>les neurones de cette carte d’activation se spécialisent dans la détection de visages</a:t>
            </a:r>
            <a:endParaRPr lang="en-CA" sz="3600" dirty="0"/>
          </a:p>
        </p:txBody>
      </p:sp>
    </p:spTree>
    <p:extLst>
      <p:ext uri="{BB962C8B-B14F-4D97-AF65-F5344CB8AC3E}">
        <p14:creationId xmlns:p14="http://schemas.microsoft.com/office/powerpoint/2010/main" val="295244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41474" y="2548715"/>
            <a:ext cx="2464342" cy="1461939"/>
          </a:xfrm>
          <a:prstGeom prst="rect">
            <a:avLst/>
          </a:prstGeom>
        </p:spPr>
        <p:txBody>
          <a:bodyPr vert="horz" wrap="square" lIns="0" tIns="0" rIns="0" bIns="0" rtlCol="0">
            <a:spAutoFit/>
          </a:bodyPr>
          <a:lstStyle/>
          <a:p>
            <a:pPr>
              <a:lnSpc>
                <a:spcPts val="1875"/>
              </a:lnSpc>
              <a:spcBef>
                <a:spcPts val="0"/>
              </a:spcBef>
              <a:spcAft>
                <a:spcPts val="0"/>
              </a:spcAft>
            </a:pPr>
            <a:r>
              <a:rPr lang="fr-FR" sz="1800" dirty="0">
                <a:solidFill>
                  <a:srgbClr val="000000"/>
                </a:solidFill>
                <a:latin typeface="IQFNOR+ArialMT"/>
                <a:cs typeface="IQFNOR+ArialMT"/>
              </a:rPr>
              <a:t>Ici les </a:t>
            </a:r>
            <a:r>
              <a:rPr lang="fr-FR" sz="1800" b="1" dirty="0">
                <a:solidFill>
                  <a:srgbClr val="FF0000"/>
                </a:solidFill>
                <a:latin typeface="IQFNOR+ArialMT"/>
                <a:cs typeface="IQFNOR+ArialMT"/>
              </a:rPr>
              <a:t>256 cartes d’activation </a:t>
            </a:r>
            <a:r>
              <a:rPr lang="fr-FR" sz="1800" dirty="0">
                <a:solidFill>
                  <a:srgbClr val="000000"/>
                </a:solidFill>
                <a:latin typeface="IQFNOR+ArialMT"/>
                <a:cs typeface="IQFNOR+ArialMT"/>
              </a:rPr>
              <a:t>de la couche conv5 </a:t>
            </a:r>
            <a:r>
              <a:rPr lang="fr-FR" sz="1800" dirty="0" smtClean="0">
                <a:solidFill>
                  <a:srgbClr val="000000"/>
                </a:solidFill>
                <a:latin typeface="IQFNOR+ArialMT"/>
                <a:cs typeface="IQFNOR+ArialMT"/>
              </a:rPr>
              <a:t>illustrées</a:t>
            </a:r>
            <a:endParaRPr lang="fr-FR" sz="1800" dirty="0">
              <a:solidFill>
                <a:srgbClr val="000000"/>
              </a:solidFill>
              <a:latin typeface="IQFNOR+ArialMT"/>
              <a:cs typeface="IQFNOR+ArialMT"/>
            </a:endParaRPr>
          </a:p>
          <a:p>
            <a:pPr>
              <a:lnSpc>
                <a:spcPts val="1875"/>
              </a:lnSpc>
              <a:spcBef>
                <a:spcPts val="0"/>
              </a:spcBef>
              <a:spcAft>
                <a:spcPts val="0"/>
              </a:spcAft>
            </a:pPr>
            <a:r>
              <a:rPr lang="fr-FR" sz="1800" dirty="0" smtClean="0">
                <a:solidFill>
                  <a:srgbClr val="000000"/>
                </a:solidFill>
                <a:latin typeface="IQFNOR+ArialMT"/>
                <a:cs typeface="IQFNOR+ArialMT"/>
              </a:rPr>
              <a:t>comme </a:t>
            </a:r>
            <a:r>
              <a:rPr lang="fr-FR" sz="1800" dirty="0">
                <a:solidFill>
                  <a:srgbClr val="000000"/>
                </a:solidFill>
                <a:latin typeface="IQFNOR+ArialMT"/>
                <a:cs typeface="IQFNOR+ArialMT"/>
              </a:rPr>
              <a:t>des images en niveau de gris de </a:t>
            </a:r>
            <a:r>
              <a:rPr lang="fr-FR" sz="1800" dirty="0" smtClean="0">
                <a:solidFill>
                  <a:srgbClr val="000000"/>
                </a:solidFill>
                <a:latin typeface="IQFNOR+ArialMT"/>
                <a:cs typeface="IQFNOR+ArialMT"/>
              </a:rPr>
              <a:t>taille</a:t>
            </a:r>
            <a:endParaRPr lang="fr-FR" sz="1800" dirty="0">
              <a:solidFill>
                <a:srgbClr val="000000"/>
              </a:solidFill>
              <a:latin typeface="IQFNOR+ArialMT"/>
              <a:cs typeface="IQFNOR+ArialMT"/>
            </a:endParaRPr>
          </a:p>
          <a:p>
            <a:pPr>
              <a:lnSpc>
                <a:spcPts val="1875"/>
              </a:lnSpc>
              <a:spcBef>
                <a:spcPts val="0"/>
              </a:spcBef>
              <a:spcAft>
                <a:spcPts val="0"/>
              </a:spcAft>
            </a:pPr>
            <a:r>
              <a:rPr lang="fr-CA" sz="1800" dirty="0" smtClean="0">
                <a:solidFill>
                  <a:srgbClr val="000000"/>
                </a:solidFill>
                <a:latin typeface="IQFNOR+ArialMT"/>
                <a:cs typeface="IQFNOR+ArialMT"/>
              </a:rPr>
              <a:t>13x13.</a:t>
            </a:r>
            <a:endParaRPr sz="1800" dirty="0">
              <a:solidFill>
                <a:srgbClr val="000000"/>
              </a:solidFill>
              <a:latin typeface="IQFNOR+ArialMT"/>
              <a:cs typeface="IQFNOR+ArialMT"/>
            </a:endParaRPr>
          </a:p>
        </p:txBody>
      </p:sp>
      <p:sp>
        <p:nvSpPr>
          <p:cNvPr id="6" name="object 6"/>
          <p:cNvSpPr txBox="1"/>
          <p:nvPr/>
        </p:nvSpPr>
        <p:spPr>
          <a:xfrm>
            <a:off x="365899" y="6506248"/>
            <a:ext cx="6101576" cy="76944"/>
          </a:xfrm>
          <a:prstGeom prst="rect">
            <a:avLst/>
          </a:prstGeom>
        </p:spPr>
        <p:txBody>
          <a:bodyPr vert="horz" wrap="square" lIns="0" tIns="0" rIns="0" bIns="0" rtlCol="0">
            <a:spAutoFit/>
          </a:bodyPr>
          <a:lstStyle/>
          <a:p>
            <a:pPr>
              <a:lnSpc>
                <a:spcPts val="625"/>
              </a:lnSpc>
              <a:spcBef>
                <a:spcPts val="0"/>
              </a:spcBef>
              <a:spcAft>
                <a:spcPts val="0"/>
              </a:spcAft>
            </a:pPr>
            <a:r>
              <a:rPr sz="900" dirty="0">
                <a:solidFill>
                  <a:srgbClr val="000000"/>
                </a:solidFill>
                <a:latin typeface="+mj-lt"/>
                <a:cs typeface="IQFNOR+ArialMT"/>
              </a:rPr>
              <a:t>Yosinski et al, “Understanding Neural Networks Through Deep Visualization”, ICML DL Workshop 2014</a:t>
            </a:r>
            <a:r>
              <a:rPr sz="900" dirty="0" smtClean="0">
                <a:solidFill>
                  <a:srgbClr val="000000"/>
                </a:solidFill>
                <a:latin typeface="+mj-lt"/>
                <a:cs typeface="IQFNOR+ArialMT"/>
              </a:rPr>
              <a:t>.</a:t>
            </a:r>
            <a:endParaRPr sz="900" dirty="0">
              <a:solidFill>
                <a:srgbClr val="000000"/>
              </a:solidFill>
              <a:latin typeface="+mj-lt"/>
              <a:cs typeface="IQFNOR+ArialMT"/>
            </a:endParaRPr>
          </a:p>
        </p:txBody>
      </p:sp>
      <p:sp>
        <p:nvSpPr>
          <p:cNvPr id="8" name="object 8"/>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1442" dirty="0">
                <a:solidFill>
                  <a:srgbClr val="FFFFFF"/>
                </a:solidFill>
                <a:latin typeface="IQFNOR+ArialMT"/>
                <a:cs typeface="IQFNOR+ArialMT"/>
              </a:rPr>
              <a:t> </a:t>
            </a:r>
            <a:r>
              <a:rPr sz="2000" dirty="0">
                <a:solidFill>
                  <a:srgbClr val="FFFFFF"/>
                </a:solidFill>
                <a:latin typeface="IQFNOR+ArialMT"/>
                <a:cs typeface="IQFNOR+ArialMT"/>
              </a:rPr>
              <a:t>11</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graphicFrame>
        <p:nvGraphicFramePr>
          <p:cNvPr id="9" name="Object 8"/>
          <p:cNvGraphicFramePr>
            <a:graphicFrameLocks noChangeAspect="1"/>
          </p:cNvGraphicFramePr>
          <p:nvPr/>
        </p:nvGraphicFramePr>
        <p:xfrm>
          <a:off x="2855883" y="1219871"/>
          <a:ext cx="5583287" cy="4397732"/>
        </p:xfrm>
        <a:graphic>
          <a:graphicData uri="http://schemas.openxmlformats.org/presentationml/2006/ole">
            <mc:AlternateContent xmlns:mc="http://schemas.openxmlformats.org/markup-compatibility/2006">
              <mc:Choice xmlns:v="urn:schemas-microsoft-com:vml" Requires="v">
                <p:oleObj spid="_x0000_s866320" r:id="rId3" imgW="6818760" imgH="5371200" progId="">
                  <p:embed/>
                </p:oleObj>
              </mc:Choice>
              <mc:Fallback>
                <p:oleObj r:id="rId3" imgW="6818760" imgH="5371200" progId="">
                  <p:embed/>
                  <p:pic>
                    <p:nvPicPr>
                      <p:cNvPr id="9" name="Object 8"/>
                      <p:cNvPicPr/>
                      <p:nvPr/>
                    </p:nvPicPr>
                    <p:blipFill>
                      <a:blip r:embed="rId4"/>
                      <a:stretch>
                        <a:fillRect/>
                      </a:stretch>
                    </p:blipFill>
                    <p:spPr>
                      <a:xfrm>
                        <a:off x="2855883" y="1219871"/>
                        <a:ext cx="5583287" cy="4397732"/>
                      </a:xfrm>
                      <a:prstGeom prst="rect">
                        <a:avLst/>
                      </a:prstGeom>
                    </p:spPr>
                  </p:pic>
                </p:oleObj>
              </mc:Fallback>
            </mc:AlternateContent>
          </a:graphicData>
        </a:graphic>
      </p:graphicFrame>
      <p:sp>
        <p:nvSpPr>
          <p:cNvPr id="11" name="Title 1"/>
          <p:cNvSpPr>
            <a:spLocks noGrp="1"/>
          </p:cNvSpPr>
          <p:nvPr>
            <p:ph type="title"/>
          </p:nvPr>
        </p:nvSpPr>
        <p:spPr>
          <a:xfrm>
            <a:off x="311700" y="186967"/>
            <a:ext cx="8520600" cy="763600"/>
          </a:xfrm>
        </p:spPr>
        <p:txBody>
          <a:bodyPr/>
          <a:lstStyle/>
          <a:p>
            <a:r>
              <a:rPr lang="fr-CA" dirty="0" smtClean="0"/>
              <a:t>Visualiser les cartes d’activation</a:t>
            </a:r>
            <a:endParaRPr lang="en-CA" dirty="0"/>
          </a:p>
        </p:txBody>
      </p:sp>
      <p:sp>
        <p:nvSpPr>
          <p:cNvPr id="12" name="Rectangle 11"/>
          <p:cNvSpPr/>
          <p:nvPr/>
        </p:nvSpPr>
        <p:spPr>
          <a:xfrm>
            <a:off x="2095520" y="5726618"/>
            <a:ext cx="6448425" cy="400110"/>
          </a:xfrm>
          <a:prstGeom prst="rect">
            <a:avLst/>
          </a:prstGeom>
        </p:spPr>
        <p:txBody>
          <a:bodyPr wrap="square">
            <a:spAutoFit/>
          </a:bodyPr>
          <a:lstStyle/>
          <a:p>
            <a:r>
              <a:rPr lang="en-CA" sz="2000" dirty="0"/>
              <a:t>https://www.youtube.com/watch?v=AgkfIQ4IGaM</a:t>
            </a:r>
          </a:p>
        </p:txBody>
      </p:sp>
      <p:sp>
        <p:nvSpPr>
          <p:cNvPr id="13" name="Rectangle 12"/>
          <p:cNvSpPr/>
          <p:nvPr/>
        </p:nvSpPr>
        <p:spPr>
          <a:xfrm>
            <a:off x="2095520" y="6044583"/>
            <a:ext cx="6886555" cy="400110"/>
          </a:xfrm>
          <a:prstGeom prst="rect">
            <a:avLst/>
          </a:prstGeom>
        </p:spPr>
        <p:txBody>
          <a:bodyPr wrap="square">
            <a:spAutoFit/>
          </a:bodyPr>
          <a:lstStyle/>
          <a:p>
            <a:r>
              <a:rPr lang="en-CA" sz="2000" dirty="0"/>
              <a:t>https://github.com/yosinski/deep-visualization-toolbox</a:t>
            </a:r>
          </a:p>
        </p:txBody>
      </p:sp>
    </p:spTree>
    <p:extLst>
      <p:ext uri="{BB962C8B-B14F-4D97-AF65-F5344CB8AC3E}">
        <p14:creationId xmlns:p14="http://schemas.microsoft.com/office/powerpoint/2010/main" val="2252592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173" y="326862"/>
            <a:ext cx="9107851" cy="767839"/>
          </a:xfrm>
          <a:prstGeom prst="rect">
            <a:avLst/>
          </a:prstGeom>
        </p:spPr>
        <p:txBody>
          <a:bodyPr vert="horz" wrap="square" lIns="0" tIns="0" rIns="0" bIns="0" rtlCol="0">
            <a:spAutoFit/>
          </a:bodyPr>
          <a:lstStyle/>
          <a:p>
            <a:pPr>
              <a:lnSpc>
                <a:spcPts val="3125"/>
              </a:lnSpc>
              <a:spcBef>
                <a:spcPts val="0"/>
              </a:spcBef>
              <a:spcAft>
                <a:spcPts val="0"/>
              </a:spcAft>
            </a:pPr>
            <a:r>
              <a:rPr lang="fr-CA" dirty="0" smtClean="0">
                <a:solidFill>
                  <a:srgbClr val="000000"/>
                </a:solidFill>
                <a:latin typeface="+mj-lt"/>
                <a:cs typeface="IQFNOR+ArialMT"/>
              </a:rPr>
              <a:t>Identifier les zones de l’image qui activent au maximum les neurones d’une carte d’activation</a:t>
            </a:r>
            <a:endParaRPr dirty="0">
              <a:solidFill>
                <a:srgbClr val="000000"/>
              </a:solidFill>
              <a:latin typeface="+mj-lt"/>
              <a:cs typeface="IQFNOR+ArialMT"/>
            </a:endParaRPr>
          </a:p>
        </p:txBody>
      </p:sp>
      <p:sp>
        <p:nvSpPr>
          <p:cNvPr id="4" name="object 4"/>
          <p:cNvSpPr txBox="1"/>
          <p:nvPr/>
        </p:nvSpPr>
        <p:spPr>
          <a:xfrm>
            <a:off x="610074" y="3331012"/>
            <a:ext cx="7386769" cy="1538883"/>
          </a:xfrm>
          <a:prstGeom prst="rect">
            <a:avLst/>
          </a:prstGeom>
        </p:spPr>
        <p:txBody>
          <a:bodyPr vert="horz" wrap="square" lIns="0" tIns="0" rIns="0" bIns="0" rtlCol="0">
            <a:spAutoFit/>
          </a:bodyPr>
          <a:lstStyle/>
          <a:p>
            <a:pPr>
              <a:lnSpc>
                <a:spcPts val="1458"/>
              </a:lnSpc>
              <a:spcBef>
                <a:spcPts val="0"/>
              </a:spcBef>
              <a:spcAft>
                <a:spcPts val="0"/>
              </a:spcAft>
            </a:pPr>
            <a:r>
              <a:rPr lang="fr-CA" sz="1600" dirty="0" smtClean="0">
                <a:solidFill>
                  <a:srgbClr val="000000"/>
                </a:solidFill>
                <a:latin typeface="+mj-lt"/>
                <a:cs typeface="IQFNOR+ArialMT"/>
              </a:rPr>
              <a:t>Procédure à suivre :</a:t>
            </a:r>
          </a:p>
          <a:p>
            <a:pPr>
              <a:lnSpc>
                <a:spcPts val="1458"/>
              </a:lnSpc>
              <a:spcBef>
                <a:spcPts val="0"/>
              </a:spcBef>
              <a:spcAft>
                <a:spcPts val="0"/>
              </a:spcAft>
            </a:pPr>
            <a:endParaRPr lang="fr-CA" sz="1600" dirty="0" smtClean="0">
              <a:solidFill>
                <a:srgbClr val="000000"/>
              </a:solidFill>
              <a:latin typeface="+mj-lt"/>
              <a:cs typeface="IQFNOR+ArialMT"/>
            </a:endParaRPr>
          </a:p>
          <a:p>
            <a:pPr marL="285750" indent="-285750">
              <a:lnSpc>
                <a:spcPts val="1458"/>
              </a:lnSpc>
              <a:spcBef>
                <a:spcPts val="0"/>
              </a:spcBef>
              <a:spcAft>
                <a:spcPts val="0"/>
              </a:spcAft>
              <a:buFont typeface="Arial" panose="020B0604020202020204" pitchFamily="34" charset="0"/>
              <a:buChar char="•"/>
            </a:pPr>
            <a:r>
              <a:rPr lang="fr-CA" sz="1600" dirty="0" smtClean="0">
                <a:solidFill>
                  <a:srgbClr val="000000"/>
                </a:solidFill>
                <a:latin typeface="+mj-lt"/>
                <a:cs typeface="IQFNOR+ArialMT"/>
              </a:rPr>
              <a:t>Sélectionner une </a:t>
            </a:r>
            <a:r>
              <a:rPr lang="fr-CA" sz="1600" b="1" dirty="0" smtClean="0">
                <a:solidFill>
                  <a:srgbClr val="FF0000"/>
                </a:solidFill>
                <a:latin typeface="+mj-lt"/>
                <a:cs typeface="IQFNOR+ArialMT"/>
              </a:rPr>
              <a:t>couche</a:t>
            </a:r>
            <a:r>
              <a:rPr lang="fr-CA" sz="1600" dirty="0" smtClean="0">
                <a:solidFill>
                  <a:srgbClr val="000000"/>
                </a:solidFill>
                <a:latin typeface="+mj-lt"/>
                <a:cs typeface="IQFNOR+ArialMT"/>
              </a:rPr>
              <a:t> (ex. conv8)</a:t>
            </a:r>
          </a:p>
          <a:p>
            <a:pPr marL="285750" indent="-285750">
              <a:lnSpc>
                <a:spcPts val="1458"/>
              </a:lnSpc>
              <a:spcBef>
                <a:spcPts val="0"/>
              </a:spcBef>
              <a:spcAft>
                <a:spcPts val="0"/>
              </a:spcAft>
              <a:buFont typeface="Arial" panose="020B0604020202020204" pitchFamily="34" charset="0"/>
              <a:buChar char="•"/>
            </a:pPr>
            <a:r>
              <a:rPr lang="fr-CA" sz="1600" dirty="0" smtClean="0">
                <a:solidFill>
                  <a:srgbClr val="000000"/>
                </a:solidFill>
                <a:latin typeface="+mj-lt"/>
                <a:cs typeface="IQFNOR+ArialMT"/>
              </a:rPr>
              <a:t>Sélectionner une </a:t>
            </a:r>
            <a:r>
              <a:rPr lang="fr-CA" sz="1600" b="1" dirty="0" smtClean="0">
                <a:solidFill>
                  <a:srgbClr val="FF0000"/>
                </a:solidFill>
                <a:latin typeface="+mj-lt"/>
                <a:cs typeface="IQFNOR+ArialMT"/>
              </a:rPr>
              <a:t>carte d’activation </a:t>
            </a:r>
            <a:r>
              <a:rPr lang="fr-CA" sz="1600" dirty="0" smtClean="0">
                <a:solidFill>
                  <a:srgbClr val="000000"/>
                </a:solidFill>
                <a:latin typeface="+mj-lt"/>
                <a:cs typeface="IQFNOR+ArialMT"/>
              </a:rPr>
              <a:t>de cette couche (ex.: la 20</a:t>
            </a:r>
            <a:r>
              <a:rPr lang="fr-CA" sz="1600" baseline="30000" dirty="0" smtClean="0">
                <a:solidFill>
                  <a:srgbClr val="000000"/>
                </a:solidFill>
                <a:latin typeface="+mj-lt"/>
                <a:cs typeface="IQFNOR+ArialMT"/>
              </a:rPr>
              <a:t>e</a:t>
            </a:r>
            <a:r>
              <a:rPr lang="fr-CA" sz="1600" dirty="0" smtClean="0">
                <a:solidFill>
                  <a:srgbClr val="000000"/>
                </a:solidFill>
                <a:latin typeface="+mj-lt"/>
                <a:cs typeface="IQFNOR+ArialMT"/>
              </a:rPr>
              <a:t> carte sur 512)</a:t>
            </a:r>
          </a:p>
          <a:p>
            <a:pPr marL="285750" indent="-285750">
              <a:lnSpc>
                <a:spcPts val="1458"/>
              </a:lnSpc>
              <a:spcBef>
                <a:spcPts val="0"/>
              </a:spcBef>
              <a:spcAft>
                <a:spcPts val="0"/>
              </a:spcAft>
              <a:buFont typeface="Arial" panose="020B0604020202020204" pitchFamily="34" charset="0"/>
              <a:buChar char="•"/>
            </a:pPr>
            <a:r>
              <a:rPr lang="fr-CA" sz="1600" b="1" dirty="0" err="1" smtClean="0">
                <a:solidFill>
                  <a:srgbClr val="FF0000"/>
                </a:solidFill>
                <a:latin typeface="+mj-lt"/>
                <a:cs typeface="IQFNOR+ArialMT"/>
              </a:rPr>
              <a:t>Prop</a:t>
            </a:r>
            <a:r>
              <a:rPr lang="fr-CA" sz="1600" b="1" dirty="0" smtClean="0">
                <a:solidFill>
                  <a:srgbClr val="FF0000"/>
                </a:solidFill>
                <a:latin typeface="+mj-lt"/>
                <a:cs typeface="IQFNOR+ArialMT"/>
              </a:rPr>
              <a:t>. avant </a:t>
            </a:r>
            <a:r>
              <a:rPr lang="fr-CA" sz="1600" dirty="0" smtClean="0">
                <a:solidFill>
                  <a:srgbClr val="000000"/>
                </a:solidFill>
                <a:latin typeface="+mj-lt"/>
                <a:cs typeface="IQFNOR+ArialMT"/>
              </a:rPr>
              <a:t>de plusieurs images</a:t>
            </a:r>
          </a:p>
          <a:p>
            <a:pPr marL="285750" indent="-285750">
              <a:lnSpc>
                <a:spcPts val="1458"/>
              </a:lnSpc>
              <a:spcBef>
                <a:spcPts val="0"/>
              </a:spcBef>
              <a:spcAft>
                <a:spcPts val="0"/>
              </a:spcAft>
              <a:buFont typeface="Arial" panose="020B0604020202020204" pitchFamily="34" charset="0"/>
              <a:buChar char="•"/>
            </a:pPr>
            <a:r>
              <a:rPr lang="fr-CA" sz="1600" dirty="0" smtClean="0">
                <a:solidFill>
                  <a:srgbClr val="000000"/>
                </a:solidFill>
                <a:latin typeface="+mj-lt"/>
                <a:cs typeface="IQFNOR+ArialMT"/>
              </a:rPr>
              <a:t>Retenir les N images ayant provoqué une </a:t>
            </a:r>
            <a:r>
              <a:rPr lang="fr-CA" sz="1600" b="1" dirty="0" smtClean="0">
                <a:solidFill>
                  <a:srgbClr val="FF0000"/>
                </a:solidFill>
                <a:latin typeface="+mj-lt"/>
                <a:cs typeface="IQFNOR+ArialMT"/>
              </a:rPr>
              <a:t>activation maximale </a:t>
            </a:r>
            <a:r>
              <a:rPr lang="fr-CA" sz="1600" dirty="0" smtClean="0">
                <a:latin typeface="+mj-lt"/>
                <a:cs typeface="IQFNOR+ArialMT"/>
              </a:rPr>
              <a:t>dans cette carte</a:t>
            </a:r>
          </a:p>
          <a:p>
            <a:pPr marL="285750" indent="-285750">
              <a:lnSpc>
                <a:spcPts val="1458"/>
              </a:lnSpc>
              <a:spcBef>
                <a:spcPts val="0"/>
              </a:spcBef>
              <a:spcAft>
                <a:spcPts val="0"/>
              </a:spcAft>
              <a:buFont typeface="Arial" panose="020B0604020202020204" pitchFamily="34" charset="0"/>
              <a:buChar char="•"/>
            </a:pPr>
            <a:r>
              <a:rPr lang="fr-CA" sz="1600" b="1" dirty="0" err="1" smtClean="0">
                <a:solidFill>
                  <a:srgbClr val="FF0000"/>
                </a:solidFill>
                <a:latin typeface="+mj-lt"/>
                <a:cs typeface="IQFNOR+ArialMT"/>
              </a:rPr>
              <a:t>Crop</a:t>
            </a:r>
            <a:r>
              <a:rPr lang="fr-CA" sz="1600" b="1" dirty="0" smtClean="0">
                <a:solidFill>
                  <a:srgbClr val="FF0000"/>
                </a:solidFill>
                <a:latin typeface="+mj-lt"/>
                <a:cs typeface="IQFNOR+ArialMT"/>
              </a:rPr>
              <a:t> du champ récepteur </a:t>
            </a:r>
            <a:r>
              <a:rPr lang="fr-CA" sz="1600" dirty="0" smtClean="0">
                <a:solidFill>
                  <a:srgbClr val="000000"/>
                </a:solidFill>
                <a:latin typeface="+mj-lt"/>
                <a:cs typeface="IQFNOR+ArialMT"/>
              </a:rPr>
              <a:t>des neurones maximalement activés</a:t>
            </a:r>
          </a:p>
          <a:p>
            <a:pPr marL="285750" indent="-285750">
              <a:lnSpc>
                <a:spcPts val="1458"/>
              </a:lnSpc>
              <a:spcBef>
                <a:spcPts val="0"/>
              </a:spcBef>
              <a:spcAft>
                <a:spcPts val="0"/>
              </a:spcAft>
              <a:buFontTx/>
              <a:buChar char="-"/>
            </a:pPr>
            <a:endParaRPr sz="1600" dirty="0">
              <a:solidFill>
                <a:srgbClr val="000000"/>
              </a:solidFill>
              <a:latin typeface="+mj-lt"/>
              <a:cs typeface="IQFNOR+ArialMT"/>
            </a:endParaRPr>
          </a:p>
        </p:txBody>
      </p:sp>
      <p:grpSp>
        <p:nvGrpSpPr>
          <p:cNvPr id="36" name="Group 35"/>
          <p:cNvGrpSpPr/>
          <p:nvPr/>
        </p:nvGrpSpPr>
        <p:grpSpPr>
          <a:xfrm rot="16200000">
            <a:off x="4326643" y="-497816"/>
            <a:ext cx="1034624" cy="5051051"/>
            <a:chOff x="7770164" y="753070"/>
            <a:chExt cx="1034624" cy="5051051"/>
          </a:xfrm>
        </p:grpSpPr>
        <p:sp>
          <p:nvSpPr>
            <p:cNvPr id="37" name="Rectangle 36"/>
            <p:cNvSpPr/>
            <p:nvPr/>
          </p:nvSpPr>
          <p:spPr>
            <a:xfrm>
              <a:off x="7770164" y="753070"/>
              <a:ext cx="1034624" cy="140884"/>
            </a:xfrm>
            <a:prstGeom prst="rect">
              <a:avLst/>
            </a:prstGeom>
            <a:solidFill>
              <a:schemeClr val="bg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solidFill>
                    <a:schemeClr val="tx1"/>
                  </a:solidFill>
                </a:rPr>
                <a:t>input</a:t>
              </a:r>
              <a:endParaRPr lang="en-CA" dirty="0">
                <a:solidFill>
                  <a:schemeClr val="tx1"/>
                </a:solidFill>
              </a:endParaRPr>
            </a:p>
          </p:txBody>
        </p:sp>
        <p:sp>
          <p:nvSpPr>
            <p:cNvPr id="38" name="Rectangle 37"/>
            <p:cNvSpPr/>
            <p:nvPr/>
          </p:nvSpPr>
          <p:spPr>
            <a:xfrm>
              <a:off x="7770164" y="97625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a:solidFill>
                    <a:schemeClr val="tx1"/>
                  </a:solidFill>
                </a:rPr>
                <a:t>3</a:t>
              </a:r>
              <a:r>
                <a:rPr lang="fr-CA" sz="1000" dirty="0" smtClean="0">
                  <a:solidFill>
                    <a:schemeClr val="tx1"/>
                  </a:solidFill>
                </a:rPr>
                <a:t>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39" name="Rectangle 38"/>
            <p:cNvSpPr/>
            <p:nvPr/>
          </p:nvSpPr>
          <p:spPr>
            <a:xfrm>
              <a:off x="7770164" y="119944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40" name="Rectangle 39"/>
            <p:cNvSpPr/>
            <p:nvPr/>
          </p:nvSpPr>
          <p:spPr>
            <a:xfrm>
              <a:off x="7770164" y="1422637"/>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41" name="Rectangle 40"/>
            <p:cNvSpPr/>
            <p:nvPr/>
          </p:nvSpPr>
          <p:spPr>
            <a:xfrm>
              <a:off x="7770164" y="1645826"/>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42" name="Rectangle 41"/>
            <p:cNvSpPr/>
            <p:nvPr/>
          </p:nvSpPr>
          <p:spPr>
            <a:xfrm>
              <a:off x="7770164" y="2092204"/>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43" name="Rectangle 42"/>
            <p:cNvSpPr/>
            <p:nvPr/>
          </p:nvSpPr>
          <p:spPr>
            <a:xfrm>
              <a:off x="7770164" y="231539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44" name="Rectangle 43"/>
            <p:cNvSpPr/>
            <p:nvPr/>
          </p:nvSpPr>
          <p:spPr>
            <a:xfrm>
              <a:off x="7770164" y="2538582"/>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45" name="Rectangle 44"/>
            <p:cNvSpPr/>
            <p:nvPr/>
          </p:nvSpPr>
          <p:spPr>
            <a:xfrm>
              <a:off x="7770164" y="2984960"/>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46" name="Rectangle 45"/>
            <p:cNvSpPr/>
            <p:nvPr/>
          </p:nvSpPr>
          <p:spPr>
            <a:xfrm>
              <a:off x="7770164" y="4993661"/>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47" name="Rectangle 46"/>
            <p:cNvSpPr/>
            <p:nvPr/>
          </p:nvSpPr>
          <p:spPr>
            <a:xfrm>
              <a:off x="7770164" y="5216850"/>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48" name="Rectangle 47"/>
            <p:cNvSpPr/>
            <p:nvPr/>
          </p:nvSpPr>
          <p:spPr>
            <a:xfrm>
              <a:off x="7770164" y="5440039"/>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1000</a:t>
              </a:r>
              <a:endParaRPr lang="en-CA" sz="1000" dirty="0">
                <a:solidFill>
                  <a:schemeClr val="tx1"/>
                </a:solidFill>
              </a:endParaRPr>
            </a:p>
          </p:txBody>
        </p:sp>
        <p:sp>
          <p:nvSpPr>
            <p:cNvPr id="49" name="Rectangle 48"/>
            <p:cNvSpPr/>
            <p:nvPr/>
          </p:nvSpPr>
          <p:spPr>
            <a:xfrm>
              <a:off x="7770164" y="5663237"/>
              <a:ext cx="1034624" cy="140884"/>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Softmax</a:t>
              </a:r>
              <a:endParaRPr lang="en-CA" sz="1000" dirty="0">
                <a:solidFill>
                  <a:schemeClr val="tx1"/>
                </a:solidFill>
              </a:endParaRPr>
            </a:p>
          </p:txBody>
        </p:sp>
        <p:sp>
          <p:nvSpPr>
            <p:cNvPr id="50" name="Rectangle 49"/>
            <p:cNvSpPr/>
            <p:nvPr/>
          </p:nvSpPr>
          <p:spPr>
            <a:xfrm>
              <a:off x="7770164" y="186901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51" name="Rectangle 50"/>
            <p:cNvSpPr/>
            <p:nvPr/>
          </p:nvSpPr>
          <p:spPr>
            <a:xfrm>
              <a:off x="7770164" y="2761771"/>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52" name="Rectangle 51"/>
            <p:cNvSpPr/>
            <p:nvPr/>
          </p:nvSpPr>
          <p:spPr>
            <a:xfrm>
              <a:off x="7770164" y="320814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3" name="Rectangle 52"/>
            <p:cNvSpPr/>
            <p:nvPr/>
          </p:nvSpPr>
          <p:spPr>
            <a:xfrm>
              <a:off x="7770164" y="343133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4" name="Rectangle 53"/>
            <p:cNvSpPr/>
            <p:nvPr/>
          </p:nvSpPr>
          <p:spPr>
            <a:xfrm>
              <a:off x="7770164" y="4770472"/>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55" name="Rectangle 54"/>
            <p:cNvSpPr/>
            <p:nvPr/>
          </p:nvSpPr>
          <p:spPr>
            <a:xfrm>
              <a:off x="7770164" y="3654527"/>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6" name="Rectangle 55"/>
            <p:cNvSpPr/>
            <p:nvPr/>
          </p:nvSpPr>
          <p:spPr>
            <a:xfrm>
              <a:off x="7770164" y="3877716"/>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57" name="Rectangle 56"/>
            <p:cNvSpPr/>
            <p:nvPr/>
          </p:nvSpPr>
          <p:spPr>
            <a:xfrm>
              <a:off x="7770164" y="410090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8" name="Rectangle 57"/>
            <p:cNvSpPr/>
            <p:nvPr/>
          </p:nvSpPr>
          <p:spPr>
            <a:xfrm>
              <a:off x="7770164" y="4324094"/>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9" name="Rectangle 58"/>
            <p:cNvSpPr/>
            <p:nvPr/>
          </p:nvSpPr>
          <p:spPr>
            <a:xfrm>
              <a:off x="7770164" y="454728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grpSp>
      <p:pic>
        <p:nvPicPr>
          <p:cNvPr id="60"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426" y="1510396"/>
            <a:ext cx="1426235" cy="103462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p:cNvCxnSpPr/>
          <p:nvPr/>
        </p:nvCxnSpPr>
        <p:spPr>
          <a:xfrm flipV="1">
            <a:off x="4849709" y="2695218"/>
            <a:ext cx="0" cy="63579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07355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173" y="326862"/>
            <a:ext cx="9107851" cy="767839"/>
          </a:xfrm>
          <a:prstGeom prst="rect">
            <a:avLst/>
          </a:prstGeom>
        </p:spPr>
        <p:txBody>
          <a:bodyPr vert="horz" wrap="square" lIns="0" tIns="0" rIns="0" bIns="0" rtlCol="0">
            <a:spAutoFit/>
          </a:bodyPr>
          <a:lstStyle/>
          <a:p>
            <a:pPr>
              <a:lnSpc>
                <a:spcPts val="3125"/>
              </a:lnSpc>
              <a:spcBef>
                <a:spcPts val="0"/>
              </a:spcBef>
              <a:spcAft>
                <a:spcPts val="0"/>
              </a:spcAft>
            </a:pPr>
            <a:r>
              <a:rPr lang="fr-CA" dirty="0" smtClean="0">
                <a:solidFill>
                  <a:srgbClr val="000000"/>
                </a:solidFill>
                <a:latin typeface="+mj-lt"/>
                <a:cs typeface="IQFNOR+ArialMT"/>
              </a:rPr>
              <a:t>Identifier les zones de l’image qui activent au maximum les neurones d’une carte d’activation</a:t>
            </a:r>
            <a:endParaRPr dirty="0">
              <a:solidFill>
                <a:srgbClr val="000000"/>
              </a:solidFill>
              <a:latin typeface="+mj-lt"/>
              <a:cs typeface="IQFNOR+ArialMT"/>
            </a:endParaRPr>
          </a:p>
        </p:txBody>
      </p:sp>
      <p:sp>
        <p:nvSpPr>
          <p:cNvPr id="4" name="object 4"/>
          <p:cNvSpPr txBox="1"/>
          <p:nvPr/>
        </p:nvSpPr>
        <p:spPr>
          <a:xfrm>
            <a:off x="610075" y="3331012"/>
            <a:ext cx="7087510" cy="1538883"/>
          </a:xfrm>
          <a:prstGeom prst="rect">
            <a:avLst/>
          </a:prstGeom>
        </p:spPr>
        <p:txBody>
          <a:bodyPr vert="horz" wrap="square" lIns="0" tIns="0" rIns="0" bIns="0" rtlCol="0">
            <a:spAutoFit/>
          </a:bodyPr>
          <a:lstStyle/>
          <a:p>
            <a:pPr>
              <a:lnSpc>
                <a:spcPts val="1458"/>
              </a:lnSpc>
              <a:spcBef>
                <a:spcPts val="0"/>
              </a:spcBef>
              <a:spcAft>
                <a:spcPts val="0"/>
              </a:spcAft>
            </a:pPr>
            <a:r>
              <a:rPr lang="fr-CA" sz="1600" dirty="0" smtClean="0">
                <a:solidFill>
                  <a:srgbClr val="000000"/>
                </a:solidFill>
                <a:latin typeface="+mj-lt"/>
                <a:cs typeface="IQFNOR+ArialMT"/>
              </a:rPr>
              <a:t>Procédure à suivre :</a:t>
            </a:r>
          </a:p>
          <a:p>
            <a:pPr>
              <a:lnSpc>
                <a:spcPts val="1458"/>
              </a:lnSpc>
              <a:spcBef>
                <a:spcPts val="0"/>
              </a:spcBef>
              <a:spcAft>
                <a:spcPts val="0"/>
              </a:spcAft>
            </a:pPr>
            <a:endParaRPr lang="fr-CA" sz="1600" dirty="0" smtClean="0">
              <a:solidFill>
                <a:srgbClr val="000000"/>
              </a:solidFill>
              <a:latin typeface="+mj-lt"/>
              <a:cs typeface="IQFNOR+ArialMT"/>
            </a:endParaRPr>
          </a:p>
          <a:p>
            <a:pPr marL="285750" indent="-285750">
              <a:lnSpc>
                <a:spcPts val="1458"/>
              </a:lnSpc>
              <a:spcBef>
                <a:spcPts val="0"/>
              </a:spcBef>
              <a:spcAft>
                <a:spcPts val="0"/>
              </a:spcAft>
              <a:buFont typeface="Arial" panose="020B0604020202020204" pitchFamily="34" charset="0"/>
              <a:buChar char="•"/>
            </a:pPr>
            <a:r>
              <a:rPr lang="fr-CA" sz="1600" dirty="0" smtClean="0">
                <a:solidFill>
                  <a:srgbClr val="000000"/>
                </a:solidFill>
                <a:latin typeface="+mj-lt"/>
                <a:cs typeface="IQFNOR+ArialMT"/>
              </a:rPr>
              <a:t>Sélectionner une </a:t>
            </a:r>
            <a:r>
              <a:rPr lang="fr-CA" sz="1600" b="1" dirty="0" smtClean="0">
                <a:solidFill>
                  <a:srgbClr val="FF0000"/>
                </a:solidFill>
                <a:latin typeface="+mj-lt"/>
                <a:cs typeface="IQFNOR+ArialMT"/>
              </a:rPr>
              <a:t>couche</a:t>
            </a:r>
            <a:r>
              <a:rPr lang="fr-CA" sz="1600" dirty="0" smtClean="0">
                <a:solidFill>
                  <a:srgbClr val="000000"/>
                </a:solidFill>
                <a:latin typeface="+mj-lt"/>
                <a:cs typeface="IQFNOR+ArialMT"/>
              </a:rPr>
              <a:t> (ex. conv8)</a:t>
            </a:r>
          </a:p>
          <a:p>
            <a:pPr marL="285750" indent="-285750">
              <a:lnSpc>
                <a:spcPts val="1458"/>
              </a:lnSpc>
              <a:spcBef>
                <a:spcPts val="0"/>
              </a:spcBef>
              <a:spcAft>
                <a:spcPts val="0"/>
              </a:spcAft>
              <a:buFont typeface="Arial" panose="020B0604020202020204" pitchFamily="34" charset="0"/>
              <a:buChar char="•"/>
            </a:pPr>
            <a:r>
              <a:rPr lang="fr-CA" sz="1600" dirty="0" smtClean="0">
                <a:solidFill>
                  <a:srgbClr val="000000"/>
                </a:solidFill>
                <a:latin typeface="+mj-lt"/>
                <a:cs typeface="IQFNOR+ArialMT"/>
              </a:rPr>
              <a:t>Sélectionner une </a:t>
            </a:r>
            <a:r>
              <a:rPr lang="fr-CA" sz="1600" b="1" dirty="0" smtClean="0">
                <a:solidFill>
                  <a:srgbClr val="FF0000"/>
                </a:solidFill>
                <a:latin typeface="+mj-lt"/>
                <a:cs typeface="IQFNOR+ArialMT"/>
              </a:rPr>
              <a:t>carte d’activation </a:t>
            </a:r>
            <a:r>
              <a:rPr lang="fr-CA" sz="1600" dirty="0" smtClean="0">
                <a:solidFill>
                  <a:srgbClr val="000000"/>
                </a:solidFill>
                <a:latin typeface="+mj-lt"/>
                <a:cs typeface="IQFNOR+ArialMT"/>
              </a:rPr>
              <a:t>de cette couche (ex.: la 20</a:t>
            </a:r>
            <a:r>
              <a:rPr lang="fr-CA" sz="1600" baseline="30000" dirty="0" smtClean="0">
                <a:solidFill>
                  <a:srgbClr val="000000"/>
                </a:solidFill>
                <a:latin typeface="+mj-lt"/>
                <a:cs typeface="IQFNOR+ArialMT"/>
              </a:rPr>
              <a:t>e</a:t>
            </a:r>
            <a:r>
              <a:rPr lang="fr-CA" sz="1600" dirty="0" smtClean="0">
                <a:solidFill>
                  <a:srgbClr val="000000"/>
                </a:solidFill>
                <a:latin typeface="+mj-lt"/>
                <a:cs typeface="IQFNOR+ArialMT"/>
              </a:rPr>
              <a:t> carte sur 512)</a:t>
            </a:r>
          </a:p>
          <a:p>
            <a:pPr marL="285750" indent="-285750">
              <a:lnSpc>
                <a:spcPts val="1458"/>
              </a:lnSpc>
              <a:spcBef>
                <a:spcPts val="0"/>
              </a:spcBef>
              <a:spcAft>
                <a:spcPts val="0"/>
              </a:spcAft>
              <a:buFont typeface="Arial" panose="020B0604020202020204" pitchFamily="34" charset="0"/>
              <a:buChar char="•"/>
            </a:pPr>
            <a:r>
              <a:rPr lang="fr-CA" sz="1600" b="1" dirty="0" err="1" smtClean="0">
                <a:solidFill>
                  <a:srgbClr val="FF0000"/>
                </a:solidFill>
                <a:latin typeface="+mj-lt"/>
                <a:cs typeface="IQFNOR+ArialMT"/>
              </a:rPr>
              <a:t>Prop</a:t>
            </a:r>
            <a:r>
              <a:rPr lang="fr-CA" sz="1600" b="1" dirty="0" smtClean="0">
                <a:solidFill>
                  <a:srgbClr val="FF0000"/>
                </a:solidFill>
                <a:latin typeface="+mj-lt"/>
                <a:cs typeface="IQFNOR+ArialMT"/>
              </a:rPr>
              <a:t>. avant </a:t>
            </a:r>
            <a:r>
              <a:rPr lang="fr-CA" sz="1600" dirty="0" smtClean="0">
                <a:solidFill>
                  <a:srgbClr val="000000"/>
                </a:solidFill>
                <a:latin typeface="+mj-lt"/>
                <a:cs typeface="IQFNOR+ArialMT"/>
              </a:rPr>
              <a:t>pour plusieurs images</a:t>
            </a:r>
          </a:p>
          <a:p>
            <a:pPr marL="285750" indent="-285750">
              <a:lnSpc>
                <a:spcPts val="1458"/>
              </a:lnSpc>
              <a:spcBef>
                <a:spcPts val="0"/>
              </a:spcBef>
              <a:spcAft>
                <a:spcPts val="0"/>
              </a:spcAft>
              <a:buFont typeface="Arial" panose="020B0604020202020204" pitchFamily="34" charset="0"/>
              <a:buChar char="•"/>
            </a:pPr>
            <a:r>
              <a:rPr lang="fr-CA" sz="1600" dirty="0" smtClean="0">
                <a:solidFill>
                  <a:srgbClr val="000000"/>
                </a:solidFill>
                <a:latin typeface="+mj-lt"/>
                <a:cs typeface="IQFNOR+ArialMT"/>
              </a:rPr>
              <a:t>Retenir les N images ayant provoqué un </a:t>
            </a:r>
            <a:r>
              <a:rPr lang="fr-CA" sz="1600" b="1" dirty="0" smtClean="0">
                <a:solidFill>
                  <a:srgbClr val="FF0000"/>
                </a:solidFill>
                <a:latin typeface="+mj-lt"/>
                <a:cs typeface="IQFNOR+ArialMT"/>
              </a:rPr>
              <a:t>activation maximale</a:t>
            </a:r>
          </a:p>
          <a:p>
            <a:pPr marL="285750" indent="-285750">
              <a:lnSpc>
                <a:spcPts val="1458"/>
              </a:lnSpc>
              <a:spcBef>
                <a:spcPts val="0"/>
              </a:spcBef>
              <a:spcAft>
                <a:spcPts val="0"/>
              </a:spcAft>
              <a:buFont typeface="Arial" panose="020B0604020202020204" pitchFamily="34" charset="0"/>
              <a:buChar char="•"/>
            </a:pPr>
            <a:r>
              <a:rPr lang="fr-CA" sz="1600" b="1" dirty="0" err="1" smtClean="0">
                <a:solidFill>
                  <a:srgbClr val="FF0000"/>
                </a:solidFill>
                <a:latin typeface="+mj-lt"/>
                <a:cs typeface="IQFNOR+ArialMT"/>
              </a:rPr>
              <a:t>Crop</a:t>
            </a:r>
            <a:r>
              <a:rPr lang="fr-CA" sz="1600" b="1" dirty="0" smtClean="0">
                <a:solidFill>
                  <a:srgbClr val="FF0000"/>
                </a:solidFill>
                <a:latin typeface="+mj-lt"/>
                <a:cs typeface="IQFNOR+ArialMT"/>
              </a:rPr>
              <a:t> du champ récepteur </a:t>
            </a:r>
            <a:r>
              <a:rPr lang="fr-CA" sz="1600" dirty="0" smtClean="0">
                <a:solidFill>
                  <a:srgbClr val="000000"/>
                </a:solidFill>
                <a:latin typeface="+mj-lt"/>
                <a:cs typeface="IQFNOR+ArialMT"/>
              </a:rPr>
              <a:t>des neurones maximalement activés</a:t>
            </a:r>
          </a:p>
          <a:p>
            <a:pPr marL="285750" indent="-285750">
              <a:lnSpc>
                <a:spcPts val="1458"/>
              </a:lnSpc>
              <a:spcBef>
                <a:spcPts val="0"/>
              </a:spcBef>
              <a:spcAft>
                <a:spcPts val="0"/>
              </a:spcAft>
              <a:buFontTx/>
              <a:buChar char="-"/>
            </a:pPr>
            <a:endParaRPr sz="1600" dirty="0">
              <a:solidFill>
                <a:srgbClr val="000000"/>
              </a:solidFill>
              <a:latin typeface="+mj-lt"/>
              <a:cs typeface="IQFNOR+ArialMT"/>
            </a:endParaRPr>
          </a:p>
        </p:txBody>
      </p:sp>
      <p:sp>
        <p:nvSpPr>
          <p:cNvPr id="7" name="object 7"/>
          <p:cNvSpPr txBox="1"/>
          <p:nvPr/>
        </p:nvSpPr>
        <p:spPr>
          <a:xfrm>
            <a:off x="305085" y="6365035"/>
            <a:ext cx="5812201" cy="87781"/>
          </a:xfrm>
          <a:prstGeom prst="rect">
            <a:avLst/>
          </a:prstGeom>
        </p:spPr>
        <p:txBody>
          <a:bodyPr vert="horz" wrap="square" lIns="0" tIns="0" rIns="0" bIns="0" rtlCol="0">
            <a:spAutoFit/>
          </a:bodyPr>
          <a:lstStyle/>
          <a:p>
            <a:pPr>
              <a:lnSpc>
                <a:spcPts val="625"/>
              </a:lnSpc>
              <a:spcBef>
                <a:spcPts val="0"/>
              </a:spcBef>
              <a:spcAft>
                <a:spcPts val="0"/>
              </a:spcAft>
            </a:pPr>
            <a:r>
              <a:rPr sz="1000" dirty="0">
                <a:solidFill>
                  <a:srgbClr val="000000"/>
                </a:solidFill>
                <a:latin typeface="+mj-lt"/>
                <a:cs typeface="IQFNOR+ArialMT"/>
              </a:rPr>
              <a:t>Springenberg et al, “Striving for Simplicity: The All Convolutional Net”, ICLR Workshop </a:t>
            </a:r>
            <a:r>
              <a:rPr sz="1000" dirty="0" smtClean="0">
                <a:solidFill>
                  <a:srgbClr val="000000"/>
                </a:solidFill>
                <a:latin typeface="+mj-lt"/>
                <a:cs typeface="IQFNOR+ArialMT"/>
              </a:rPr>
              <a:t>2015</a:t>
            </a:r>
            <a:endParaRPr sz="1000" dirty="0">
              <a:solidFill>
                <a:srgbClr val="000000"/>
              </a:solidFill>
              <a:latin typeface="+mj-lt"/>
              <a:cs typeface="IQFNOR+ArialMT"/>
            </a:endParaRPr>
          </a:p>
        </p:txBody>
      </p:sp>
      <p:grpSp>
        <p:nvGrpSpPr>
          <p:cNvPr id="36" name="Group 35"/>
          <p:cNvGrpSpPr/>
          <p:nvPr/>
        </p:nvGrpSpPr>
        <p:grpSpPr>
          <a:xfrm rot="16200000">
            <a:off x="4326643" y="-497816"/>
            <a:ext cx="1034624" cy="5051051"/>
            <a:chOff x="7770164" y="753070"/>
            <a:chExt cx="1034624" cy="5051051"/>
          </a:xfrm>
        </p:grpSpPr>
        <p:sp>
          <p:nvSpPr>
            <p:cNvPr id="37" name="Rectangle 36"/>
            <p:cNvSpPr/>
            <p:nvPr/>
          </p:nvSpPr>
          <p:spPr>
            <a:xfrm>
              <a:off x="7770164" y="753070"/>
              <a:ext cx="1034624" cy="140884"/>
            </a:xfrm>
            <a:prstGeom prst="rect">
              <a:avLst/>
            </a:prstGeom>
            <a:solidFill>
              <a:schemeClr val="bg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solidFill>
                    <a:schemeClr val="tx1"/>
                  </a:solidFill>
                </a:rPr>
                <a:t>input</a:t>
              </a:r>
              <a:endParaRPr lang="en-CA" dirty="0">
                <a:solidFill>
                  <a:schemeClr val="tx1"/>
                </a:solidFill>
              </a:endParaRPr>
            </a:p>
          </p:txBody>
        </p:sp>
        <p:sp>
          <p:nvSpPr>
            <p:cNvPr id="38" name="Rectangle 37"/>
            <p:cNvSpPr/>
            <p:nvPr/>
          </p:nvSpPr>
          <p:spPr>
            <a:xfrm>
              <a:off x="7770164" y="97625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a:solidFill>
                    <a:schemeClr val="tx1"/>
                  </a:solidFill>
                </a:rPr>
                <a:t>3</a:t>
              </a:r>
              <a:r>
                <a:rPr lang="fr-CA" sz="1000" dirty="0" smtClean="0">
                  <a:solidFill>
                    <a:schemeClr val="tx1"/>
                  </a:solidFill>
                </a:rPr>
                <a:t>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39" name="Rectangle 38"/>
            <p:cNvSpPr/>
            <p:nvPr/>
          </p:nvSpPr>
          <p:spPr>
            <a:xfrm>
              <a:off x="7770164" y="119944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40" name="Rectangle 39"/>
            <p:cNvSpPr/>
            <p:nvPr/>
          </p:nvSpPr>
          <p:spPr>
            <a:xfrm>
              <a:off x="7770164" y="1422637"/>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41" name="Rectangle 40"/>
            <p:cNvSpPr/>
            <p:nvPr/>
          </p:nvSpPr>
          <p:spPr>
            <a:xfrm>
              <a:off x="7770164" y="1645826"/>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42" name="Rectangle 41"/>
            <p:cNvSpPr/>
            <p:nvPr/>
          </p:nvSpPr>
          <p:spPr>
            <a:xfrm>
              <a:off x="7770164" y="2092204"/>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43" name="Rectangle 42"/>
            <p:cNvSpPr/>
            <p:nvPr/>
          </p:nvSpPr>
          <p:spPr>
            <a:xfrm>
              <a:off x="7770164" y="231539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44" name="Rectangle 43"/>
            <p:cNvSpPr/>
            <p:nvPr/>
          </p:nvSpPr>
          <p:spPr>
            <a:xfrm>
              <a:off x="7770164" y="2538582"/>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45" name="Rectangle 44"/>
            <p:cNvSpPr/>
            <p:nvPr/>
          </p:nvSpPr>
          <p:spPr>
            <a:xfrm>
              <a:off x="7770164" y="2984960"/>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46" name="Rectangle 45"/>
            <p:cNvSpPr/>
            <p:nvPr/>
          </p:nvSpPr>
          <p:spPr>
            <a:xfrm>
              <a:off x="7770164" y="4993661"/>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47" name="Rectangle 46"/>
            <p:cNvSpPr/>
            <p:nvPr/>
          </p:nvSpPr>
          <p:spPr>
            <a:xfrm>
              <a:off x="7770164" y="5216850"/>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48" name="Rectangle 47"/>
            <p:cNvSpPr/>
            <p:nvPr/>
          </p:nvSpPr>
          <p:spPr>
            <a:xfrm>
              <a:off x="7770164" y="5440039"/>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1000</a:t>
              </a:r>
              <a:endParaRPr lang="en-CA" sz="1000" dirty="0">
                <a:solidFill>
                  <a:schemeClr val="tx1"/>
                </a:solidFill>
              </a:endParaRPr>
            </a:p>
          </p:txBody>
        </p:sp>
        <p:sp>
          <p:nvSpPr>
            <p:cNvPr id="49" name="Rectangle 48"/>
            <p:cNvSpPr/>
            <p:nvPr/>
          </p:nvSpPr>
          <p:spPr>
            <a:xfrm>
              <a:off x="7770164" y="5663237"/>
              <a:ext cx="1034624" cy="140884"/>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Softmax</a:t>
              </a:r>
              <a:endParaRPr lang="en-CA" sz="1000" dirty="0">
                <a:solidFill>
                  <a:schemeClr val="tx1"/>
                </a:solidFill>
              </a:endParaRPr>
            </a:p>
          </p:txBody>
        </p:sp>
        <p:sp>
          <p:nvSpPr>
            <p:cNvPr id="50" name="Rectangle 49"/>
            <p:cNvSpPr/>
            <p:nvPr/>
          </p:nvSpPr>
          <p:spPr>
            <a:xfrm>
              <a:off x="7770164" y="186901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51" name="Rectangle 50"/>
            <p:cNvSpPr/>
            <p:nvPr/>
          </p:nvSpPr>
          <p:spPr>
            <a:xfrm>
              <a:off x="7770164" y="2761771"/>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52" name="Rectangle 51"/>
            <p:cNvSpPr/>
            <p:nvPr/>
          </p:nvSpPr>
          <p:spPr>
            <a:xfrm>
              <a:off x="7770164" y="320814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3" name="Rectangle 52"/>
            <p:cNvSpPr/>
            <p:nvPr/>
          </p:nvSpPr>
          <p:spPr>
            <a:xfrm>
              <a:off x="7770164" y="343133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4" name="Rectangle 53"/>
            <p:cNvSpPr/>
            <p:nvPr/>
          </p:nvSpPr>
          <p:spPr>
            <a:xfrm>
              <a:off x="7770164" y="4770472"/>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55" name="Rectangle 54"/>
            <p:cNvSpPr/>
            <p:nvPr/>
          </p:nvSpPr>
          <p:spPr>
            <a:xfrm>
              <a:off x="7770164" y="3654527"/>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6" name="Rectangle 55"/>
            <p:cNvSpPr/>
            <p:nvPr/>
          </p:nvSpPr>
          <p:spPr>
            <a:xfrm>
              <a:off x="7770164" y="3877716"/>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57" name="Rectangle 56"/>
            <p:cNvSpPr/>
            <p:nvPr/>
          </p:nvSpPr>
          <p:spPr>
            <a:xfrm>
              <a:off x="7770164" y="410090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8" name="Rectangle 57"/>
            <p:cNvSpPr/>
            <p:nvPr/>
          </p:nvSpPr>
          <p:spPr>
            <a:xfrm>
              <a:off x="7770164" y="4324094"/>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59" name="Rectangle 58"/>
            <p:cNvSpPr/>
            <p:nvPr/>
          </p:nvSpPr>
          <p:spPr>
            <a:xfrm>
              <a:off x="7770164" y="454728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grpSp>
      <p:pic>
        <p:nvPicPr>
          <p:cNvPr id="60"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426" y="1510396"/>
            <a:ext cx="1426235" cy="103462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p:cNvCxnSpPr/>
          <p:nvPr/>
        </p:nvCxnSpPr>
        <p:spPr>
          <a:xfrm flipV="1">
            <a:off x="4849709" y="2695218"/>
            <a:ext cx="0" cy="63579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 name="object 1"/>
          <p:cNvSpPr/>
          <p:nvPr/>
        </p:nvSpPr>
        <p:spPr>
          <a:xfrm>
            <a:off x="2320137" y="1094701"/>
            <a:ext cx="3949832" cy="5034335"/>
          </a:xfrm>
          <a:prstGeom prst="rect">
            <a:avLst/>
          </a:prstGeom>
          <a:blipFill>
            <a:blip r:embed="rId3" cstate="print"/>
            <a:srcRect/>
            <a:stretch>
              <a:fillRect l="-168779" t="-4866" r="-10131" b="-21052"/>
            </a:stretch>
          </a:blipFill>
          <a:ln w="76200">
            <a:solidFill>
              <a:srgbClr val="FF0000"/>
            </a:solidFill>
          </a:ln>
          <a:effectLst>
            <a:outerShdw blurRad="50800" dist="38100" dir="2700000" algn="tl" rotWithShape="0">
              <a:prstClr val="black">
                <a:alpha val="40000"/>
              </a:prstClr>
            </a:outerShdw>
          </a:effectLst>
        </p:spPr>
        <p:txBody>
          <a:bodyPr wrap="square" lIns="0" tIns="0" rIns="0" bIns="0" rtlCol="0">
            <a:spAutoFit/>
          </a:bodyPr>
          <a:lstStyle/>
          <a:p>
            <a:endParaRPr/>
          </a:p>
        </p:txBody>
      </p:sp>
    </p:spTree>
    <p:extLst>
      <p:ext uri="{BB962C8B-B14F-4D97-AF65-F5344CB8AC3E}">
        <p14:creationId xmlns:p14="http://schemas.microsoft.com/office/powerpoint/2010/main" val="380668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fr-CA" dirty="0" smtClean="0"/>
              <a:t>Visualisation du « ZF-Net » </a:t>
            </a:r>
            <a:br>
              <a:rPr lang="fr-CA" dirty="0" smtClean="0"/>
            </a:br>
            <a:r>
              <a:rPr lang="en-CA" sz="2000" dirty="0" smtClean="0"/>
              <a:t>[</a:t>
            </a:r>
            <a:r>
              <a:rPr lang="en-CA" sz="2000" dirty="0" err="1" smtClean="0"/>
              <a:t>Zeiler,Fergus</a:t>
            </a:r>
            <a:r>
              <a:rPr lang="en-CA" sz="2000" dirty="0" smtClean="0"/>
              <a:t> 2014]</a:t>
            </a:r>
            <a:endParaRPr lang="en-CA" sz="2000" dirty="0"/>
          </a:p>
        </p:txBody>
      </p:sp>
      <p:pic>
        <p:nvPicPr>
          <p:cNvPr id="5" name="Picture 4"/>
          <p:cNvPicPr>
            <a:picLocks noChangeAspect="1"/>
          </p:cNvPicPr>
          <p:nvPr/>
        </p:nvPicPr>
        <p:blipFill rotWithShape="1">
          <a:blip r:embed="rId2"/>
          <a:srcRect l="19642" t="39872" r="20150" b="16089"/>
          <a:stretch/>
        </p:blipFill>
        <p:spPr>
          <a:xfrm>
            <a:off x="311700" y="2729865"/>
            <a:ext cx="8253180" cy="3269858"/>
          </a:xfrm>
          <a:prstGeom prst="rect">
            <a:avLst/>
          </a:prstGeom>
        </p:spPr>
      </p:pic>
      <p:sp>
        <p:nvSpPr>
          <p:cNvPr id="6" name="object 6"/>
          <p:cNvSpPr txBox="1"/>
          <p:nvPr/>
        </p:nvSpPr>
        <p:spPr>
          <a:xfrm>
            <a:off x="311700" y="643125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7" name="object 3"/>
          <p:cNvSpPr txBox="1"/>
          <p:nvPr/>
        </p:nvSpPr>
        <p:spPr>
          <a:xfrm>
            <a:off x="236174" y="1650837"/>
            <a:ext cx="5072186" cy="397545"/>
          </a:xfrm>
          <a:prstGeom prst="rect">
            <a:avLst/>
          </a:prstGeom>
        </p:spPr>
        <p:txBody>
          <a:bodyPr vert="horz" wrap="square" lIns="0" tIns="0" rIns="0" bIns="0" rtlCol="0">
            <a:spAutoFit/>
          </a:bodyPr>
          <a:lstStyle/>
          <a:p>
            <a:pPr>
              <a:lnSpc>
                <a:spcPts val="3125"/>
              </a:lnSpc>
              <a:spcBef>
                <a:spcPts val="0"/>
              </a:spcBef>
              <a:spcAft>
                <a:spcPts val="0"/>
              </a:spcAft>
            </a:pPr>
            <a:r>
              <a:rPr lang="fr-CA" dirty="0" smtClean="0">
                <a:solidFill>
                  <a:srgbClr val="000000"/>
                </a:solidFill>
                <a:latin typeface="+mj-lt"/>
                <a:cs typeface="IQFNOR+ArialMT"/>
              </a:rPr>
              <a:t>Même expérience mais avec le ZF-Net.</a:t>
            </a:r>
            <a:endParaRPr dirty="0">
              <a:solidFill>
                <a:srgbClr val="000000"/>
              </a:solidFill>
              <a:latin typeface="+mj-lt"/>
              <a:cs typeface="IQFNOR+ArialMT"/>
            </a:endParaRPr>
          </a:p>
        </p:txBody>
      </p:sp>
    </p:spTree>
    <p:extLst>
      <p:ext uri="{BB962C8B-B14F-4D97-AF65-F5344CB8AC3E}">
        <p14:creationId xmlns:p14="http://schemas.microsoft.com/office/powerpoint/2010/main" val="3695174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825667391"/>
              </p:ext>
            </p:extLst>
          </p:nvPr>
        </p:nvGraphicFramePr>
        <p:xfrm>
          <a:off x="846282" y="2693283"/>
          <a:ext cx="2463800" cy="2603500"/>
        </p:xfrm>
        <a:graphic>
          <a:graphicData uri="http://schemas.openxmlformats.org/presentationml/2006/ole">
            <mc:AlternateContent xmlns:mc="http://schemas.openxmlformats.org/markup-compatibility/2006">
              <mc:Choice xmlns:v="urn:schemas-microsoft-com:vml" Requires="v">
                <p:oleObj spid="_x0000_s867363" r:id="rId3" imgW="2463480" imgH="2603160" progId="">
                  <p:embed/>
                </p:oleObj>
              </mc:Choice>
              <mc:Fallback>
                <p:oleObj r:id="rId3" imgW="2463480" imgH="2603160" progId="">
                  <p:embed/>
                  <p:pic>
                    <p:nvPicPr>
                      <p:cNvPr id="0" name=""/>
                      <p:cNvPicPr/>
                      <p:nvPr/>
                    </p:nvPicPr>
                    <p:blipFill>
                      <a:blip r:embed="rId4"/>
                      <a:stretch>
                        <a:fillRect/>
                      </a:stretch>
                    </p:blipFill>
                    <p:spPr>
                      <a:xfrm>
                        <a:off x="846282" y="2693283"/>
                        <a:ext cx="2463800" cy="26035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35780222"/>
              </p:ext>
            </p:extLst>
          </p:nvPr>
        </p:nvGraphicFramePr>
        <p:xfrm>
          <a:off x="3924318" y="1417435"/>
          <a:ext cx="4913313" cy="4787900"/>
        </p:xfrm>
        <a:graphic>
          <a:graphicData uri="http://schemas.openxmlformats.org/presentationml/2006/ole">
            <mc:AlternateContent xmlns:mc="http://schemas.openxmlformats.org/markup-compatibility/2006">
              <mc:Choice xmlns:v="urn:schemas-microsoft-com:vml" Requires="v">
                <p:oleObj spid="_x0000_s867364" r:id="rId5" imgW="4914000" imgH="4787280" progId="">
                  <p:embed/>
                </p:oleObj>
              </mc:Choice>
              <mc:Fallback>
                <p:oleObj r:id="rId5" imgW="4914000" imgH="4787280" progId="">
                  <p:embed/>
                  <p:pic>
                    <p:nvPicPr>
                      <p:cNvPr id="0" name=""/>
                      <p:cNvPicPr/>
                      <p:nvPr/>
                    </p:nvPicPr>
                    <p:blipFill>
                      <a:blip r:embed="rId6"/>
                      <a:stretch>
                        <a:fillRect/>
                      </a:stretch>
                    </p:blipFill>
                    <p:spPr>
                      <a:xfrm>
                        <a:off x="3924318" y="1417435"/>
                        <a:ext cx="4913313" cy="4787900"/>
                      </a:xfrm>
                      <a:prstGeom prst="rect">
                        <a:avLst/>
                      </a:prstGeom>
                    </p:spPr>
                  </p:pic>
                </p:oleObj>
              </mc:Fallback>
            </mc:AlternateContent>
          </a:graphicData>
        </a:graphic>
      </p:graphicFrame>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a:spLocks noGrp="1"/>
          </p:cNvSpPr>
          <p:nvPr>
            <p:ph type="title"/>
          </p:nvPr>
        </p:nvSpPr>
        <p:spPr>
          <a:xfrm>
            <a:off x="311700" y="186967"/>
            <a:ext cx="8520600" cy="763600"/>
          </a:xfrm>
        </p:spPr>
        <p:txBody>
          <a:bodyPr/>
          <a:lstStyle/>
          <a:p>
            <a:pPr algn="l"/>
            <a:r>
              <a:rPr lang="fr-CA" dirty="0" smtClean="0"/>
              <a:t>Visualisation du « ZF-Net » </a:t>
            </a:r>
            <a:br>
              <a:rPr lang="fr-CA" dirty="0" smtClean="0"/>
            </a:br>
            <a:r>
              <a:rPr lang="en-CA" sz="2000" dirty="0" smtClean="0"/>
              <a:t>[</a:t>
            </a:r>
            <a:r>
              <a:rPr lang="en-CA" sz="2000" dirty="0" err="1" smtClean="0"/>
              <a:t>Zeiler,Fergus</a:t>
            </a:r>
            <a:r>
              <a:rPr lang="en-CA" sz="2000" dirty="0" smtClean="0"/>
              <a:t> 2014]</a:t>
            </a:r>
            <a:endParaRPr lang="en-CA" sz="2000" dirty="0"/>
          </a:p>
        </p:txBody>
      </p:sp>
      <p:sp>
        <p:nvSpPr>
          <p:cNvPr id="11" name="TextBox 10"/>
          <p:cNvSpPr txBox="1"/>
          <p:nvPr/>
        </p:nvSpPr>
        <p:spPr>
          <a:xfrm>
            <a:off x="1400753" y="5241812"/>
            <a:ext cx="1354858" cy="461665"/>
          </a:xfrm>
          <a:prstGeom prst="rect">
            <a:avLst/>
          </a:prstGeom>
          <a:noFill/>
        </p:spPr>
        <p:txBody>
          <a:bodyPr wrap="none" rtlCol="0">
            <a:spAutoFit/>
          </a:bodyPr>
          <a:lstStyle/>
          <a:p>
            <a:r>
              <a:rPr lang="en-CA" dirty="0" smtClean="0"/>
              <a:t>Couche 1</a:t>
            </a:r>
            <a:endParaRPr lang="en-CA" dirty="0"/>
          </a:p>
        </p:txBody>
      </p:sp>
      <p:sp>
        <p:nvSpPr>
          <p:cNvPr id="12" name="TextBox 11"/>
          <p:cNvSpPr txBox="1"/>
          <p:nvPr/>
        </p:nvSpPr>
        <p:spPr>
          <a:xfrm>
            <a:off x="5767706" y="6167431"/>
            <a:ext cx="1354858" cy="461665"/>
          </a:xfrm>
          <a:prstGeom prst="rect">
            <a:avLst/>
          </a:prstGeom>
          <a:noFill/>
        </p:spPr>
        <p:txBody>
          <a:bodyPr wrap="none" rtlCol="0">
            <a:spAutoFit/>
          </a:bodyPr>
          <a:lstStyle/>
          <a:p>
            <a:r>
              <a:rPr lang="en-CA" dirty="0" smtClean="0"/>
              <a:t>Couche 1</a:t>
            </a:r>
            <a:endParaRPr lang="en-CA" dirty="0"/>
          </a:p>
        </p:txBody>
      </p:sp>
      <p:sp>
        <p:nvSpPr>
          <p:cNvPr id="13" name="Rectangle 12"/>
          <p:cNvSpPr/>
          <p:nvPr/>
        </p:nvSpPr>
        <p:spPr>
          <a:xfrm>
            <a:off x="170383" y="1573884"/>
            <a:ext cx="3612618" cy="707886"/>
          </a:xfrm>
          <a:prstGeom prst="rect">
            <a:avLst/>
          </a:prstGeom>
        </p:spPr>
        <p:txBody>
          <a:bodyPr wrap="square">
            <a:spAutoFit/>
          </a:bodyPr>
          <a:lstStyle/>
          <a:p>
            <a:r>
              <a:rPr lang="en-CA" sz="2000" b="1" dirty="0" smtClean="0">
                <a:solidFill>
                  <a:srgbClr val="FF0000"/>
                </a:solidFill>
              </a:rPr>
              <a:t>Patches qui </a:t>
            </a:r>
            <a:r>
              <a:rPr lang="en-CA" sz="2000" b="1" dirty="0" err="1" smtClean="0">
                <a:solidFill>
                  <a:srgbClr val="FF0000"/>
                </a:solidFill>
              </a:rPr>
              <a:t>activent</a:t>
            </a:r>
            <a:r>
              <a:rPr lang="en-CA" sz="2000" b="1" dirty="0">
                <a:solidFill>
                  <a:srgbClr val="FF0000"/>
                </a:solidFill>
              </a:rPr>
              <a:t> </a:t>
            </a:r>
            <a:r>
              <a:rPr lang="en-CA" sz="2000" b="1" dirty="0" smtClean="0">
                <a:solidFill>
                  <a:srgbClr val="FF0000"/>
                </a:solidFill>
              </a:rPr>
              <a:t>au maximum les couches 1 et 2</a:t>
            </a:r>
            <a:endParaRPr lang="en-CA" sz="2000" b="1" dirty="0">
              <a:solidFill>
                <a:srgbClr val="FF0000"/>
              </a:solidFill>
            </a:endParaRPr>
          </a:p>
        </p:txBody>
      </p:sp>
    </p:spTree>
    <p:extLst>
      <p:ext uri="{BB962C8B-B14F-4D97-AF65-F5344CB8AC3E}">
        <p14:creationId xmlns:p14="http://schemas.microsoft.com/office/powerpoint/2010/main" val="882452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2554" dirty="0">
                <a:solidFill>
                  <a:srgbClr val="FFFFFF"/>
                </a:solidFill>
                <a:latin typeface="IQFNOR+ArialMT"/>
                <a:cs typeface="IQFNOR+ArialMT"/>
              </a:rPr>
              <a:t> </a:t>
            </a:r>
            <a:r>
              <a:rPr sz="2000" dirty="0">
                <a:solidFill>
                  <a:srgbClr val="FFFFFF"/>
                </a:solidFill>
                <a:latin typeface="IQFNOR+ArialMT"/>
                <a:cs typeface="IQFNOR+ArialMT"/>
              </a:rPr>
              <a:t>5</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sp>
        <p:nvSpPr>
          <p:cNvPr id="11" name="TextBox 10"/>
          <p:cNvSpPr txBox="1"/>
          <p:nvPr/>
        </p:nvSpPr>
        <p:spPr>
          <a:xfrm>
            <a:off x="581845" y="1874121"/>
            <a:ext cx="8270790" cy="584775"/>
          </a:xfrm>
          <a:prstGeom prst="rect">
            <a:avLst/>
          </a:prstGeom>
          <a:noFill/>
        </p:spPr>
        <p:txBody>
          <a:bodyPr wrap="none" rtlCol="0">
            <a:spAutoFit/>
          </a:bodyPr>
          <a:lstStyle/>
          <a:p>
            <a:r>
              <a:rPr lang="fr-CA" sz="3200" b="1" dirty="0" smtClean="0">
                <a:solidFill>
                  <a:srgbClr val="FF0000"/>
                </a:solidFill>
              </a:rPr>
              <a:t>Comment visualiser ce qu’un réseau a appris?</a:t>
            </a:r>
            <a:endParaRPr lang="en-CA" sz="3200" b="1" dirty="0">
              <a:solidFill>
                <a:srgbClr val="FF0000"/>
              </a:solidFill>
            </a:endParaRPr>
          </a:p>
        </p:txBody>
      </p:sp>
      <p:grpSp>
        <p:nvGrpSpPr>
          <p:cNvPr id="12" name="Group 11"/>
          <p:cNvGrpSpPr/>
          <p:nvPr/>
        </p:nvGrpSpPr>
        <p:grpSpPr>
          <a:xfrm rot="16200000">
            <a:off x="4493563" y="2166846"/>
            <a:ext cx="1034624" cy="5051051"/>
            <a:chOff x="7770164" y="753070"/>
            <a:chExt cx="1034624" cy="5051051"/>
          </a:xfrm>
        </p:grpSpPr>
        <p:sp>
          <p:nvSpPr>
            <p:cNvPr id="13" name="Rectangle 12"/>
            <p:cNvSpPr/>
            <p:nvPr/>
          </p:nvSpPr>
          <p:spPr>
            <a:xfrm>
              <a:off x="7770164" y="753070"/>
              <a:ext cx="1034624" cy="140884"/>
            </a:xfrm>
            <a:prstGeom prst="rect">
              <a:avLst/>
            </a:prstGeom>
            <a:solidFill>
              <a:schemeClr val="bg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solidFill>
                    <a:schemeClr val="tx1"/>
                  </a:solidFill>
                </a:rPr>
                <a:t>input</a:t>
              </a:r>
              <a:endParaRPr lang="en-CA" dirty="0">
                <a:solidFill>
                  <a:schemeClr val="tx1"/>
                </a:solidFill>
              </a:endParaRPr>
            </a:p>
          </p:txBody>
        </p:sp>
        <p:sp>
          <p:nvSpPr>
            <p:cNvPr id="14" name="Rectangle 13"/>
            <p:cNvSpPr/>
            <p:nvPr/>
          </p:nvSpPr>
          <p:spPr>
            <a:xfrm>
              <a:off x="7770164" y="97625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a:solidFill>
                    <a:schemeClr val="tx1"/>
                  </a:solidFill>
                </a:rPr>
                <a:t>3</a:t>
              </a:r>
              <a:r>
                <a:rPr lang="fr-CA" sz="1000" dirty="0" smtClean="0">
                  <a:solidFill>
                    <a:schemeClr val="tx1"/>
                  </a:solidFill>
                </a:rPr>
                <a:t>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15" name="Rectangle 14"/>
            <p:cNvSpPr/>
            <p:nvPr/>
          </p:nvSpPr>
          <p:spPr>
            <a:xfrm>
              <a:off x="7770164" y="119944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16" name="Rectangle 15"/>
            <p:cNvSpPr/>
            <p:nvPr/>
          </p:nvSpPr>
          <p:spPr>
            <a:xfrm>
              <a:off x="7770164" y="1422637"/>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7" name="Rectangle 16"/>
            <p:cNvSpPr/>
            <p:nvPr/>
          </p:nvSpPr>
          <p:spPr>
            <a:xfrm>
              <a:off x="7770164" y="1645826"/>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8" name="Rectangle 17"/>
            <p:cNvSpPr/>
            <p:nvPr/>
          </p:nvSpPr>
          <p:spPr>
            <a:xfrm>
              <a:off x="7770164" y="2092204"/>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9" name="Rectangle 18"/>
            <p:cNvSpPr/>
            <p:nvPr/>
          </p:nvSpPr>
          <p:spPr>
            <a:xfrm>
              <a:off x="7770164" y="231539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20" name="Rectangle 19"/>
            <p:cNvSpPr/>
            <p:nvPr/>
          </p:nvSpPr>
          <p:spPr>
            <a:xfrm>
              <a:off x="7770164" y="2538582"/>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21" name="Rectangle 20"/>
            <p:cNvSpPr/>
            <p:nvPr/>
          </p:nvSpPr>
          <p:spPr>
            <a:xfrm>
              <a:off x="7770164" y="2984960"/>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2" name="Rectangle 21"/>
            <p:cNvSpPr/>
            <p:nvPr/>
          </p:nvSpPr>
          <p:spPr>
            <a:xfrm>
              <a:off x="7770164" y="4993661"/>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23" name="Rectangle 22"/>
            <p:cNvSpPr/>
            <p:nvPr/>
          </p:nvSpPr>
          <p:spPr>
            <a:xfrm>
              <a:off x="7770164" y="5216850"/>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24" name="Rectangle 23"/>
            <p:cNvSpPr/>
            <p:nvPr/>
          </p:nvSpPr>
          <p:spPr>
            <a:xfrm>
              <a:off x="7770164" y="5440039"/>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1000</a:t>
              </a:r>
              <a:endParaRPr lang="en-CA" sz="1000" dirty="0">
                <a:solidFill>
                  <a:schemeClr val="tx1"/>
                </a:solidFill>
              </a:endParaRPr>
            </a:p>
          </p:txBody>
        </p:sp>
        <p:sp>
          <p:nvSpPr>
            <p:cNvPr id="25" name="Rectangle 24"/>
            <p:cNvSpPr/>
            <p:nvPr/>
          </p:nvSpPr>
          <p:spPr>
            <a:xfrm>
              <a:off x="7770164" y="5663237"/>
              <a:ext cx="1034624" cy="140884"/>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Softmax</a:t>
              </a:r>
              <a:endParaRPr lang="en-CA" sz="1000" dirty="0">
                <a:solidFill>
                  <a:schemeClr val="tx1"/>
                </a:solidFill>
              </a:endParaRPr>
            </a:p>
          </p:txBody>
        </p:sp>
        <p:sp>
          <p:nvSpPr>
            <p:cNvPr id="26" name="Rectangle 25"/>
            <p:cNvSpPr/>
            <p:nvPr/>
          </p:nvSpPr>
          <p:spPr>
            <a:xfrm>
              <a:off x="7770164" y="186901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27" name="Rectangle 26"/>
            <p:cNvSpPr/>
            <p:nvPr/>
          </p:nvSpPr>
          <p:spPr>
            <a:xfrm>
              <a:off x="7770164" y="2761771"/>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28" name="Rectangle 27"/>
            <p:cNvSpPr/>
            <p:nvPr/>
          </p:nvSpPr>
          <p:spPr>
            <a:xfrm>
              <a:off x="7770164" y="320814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9" name="Rectangle 28"/>
            <p:cNvSpPr/>
            <p:nvPr/>
          </p:nvSpPr>
          <p:spPr>
            <a:xfrm>
              <a:off x="7770164" y="343133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30" name="Rectangle 29"/>
            <p:cNvSpPr/>
            <p:nvPr/>
          </p:nvSpPr>
          <p:spPr>
            <a:xfrm>
              <a:off x="7770164" y="4770472"/>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31" name="Rectangle 30"/>
            <p:cNvSpPr/>
            <p:nvPr/>
          </p:nvSpPr>
          <p:spPr>
            <a:xfrm>
              <a:off x="7770164" y="3654527"/>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32" name="Rectangle 31"/>
            <p:cNvSpPr/>
            <p:nvPr/>
          </p:nvSpPr>
          <p:spPr>
            <a:xfrm>
              <a:off x="7770164" y="3877716"/>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33" name="Rectangle 32"/>
            <p:cNvSpPr/>
            <p:nvPr/>
          </p:nvSpPr>
          <p:spPr>
            <a:xfrm>
              <a:off x="7770164" y="410090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34" name="Rectangle 33"/>
            <p:cNvSpPr/>
            <p:nvPr/>
          </p:nvSpPr>
          <p:spPr>
            <a:xfrm>
              <a:off x="7770164" y="4324094"/>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35" name="Rectangle 34"/>
            <p:cNvSpPr/>
            <p:nvPr/>
          </p:nvSpPr>
          <p:spPr>
            <a:xfrm>
              <a:off x="7770164" y="454728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grpSp>
      <p:sp>
        <p:nvSpPr>
          <p:cNvPr id="36" name="TextBox 35"/>
          <p:cNvSpPr txBox="1"/>
          <p:nvPr/>
        </p:nvSpPr>
        <p:spPr>
          <a:xfrm>
            <a:off x="4411746" y="3642566"/>
            <a:ext cx="998991" cy="400110"/>
          </a:xfrm>
          <a:prstGeom prst="rect">
            <a:avLst/>
          </a:prstGeom>
          <a:noFill/>
        </p:spPr>
        <p:txBody>
          <a:bodyPr wrap="none" rtlCol="0">
            <a:spAutoFit/>
          </a:bodyPr>
          <a:lstStyle/>
          <a:p>
            <a:r>
              <a:rPr lang="fr-CA" sz="2000" dirty="0" smtClean="0"/>
              <a:t>VGG16</a:t>
            </a:r>
            <a:endParaRPr lang="en-CA" dirty="0"/>
          </a:p>
        </p:txBody>
      </p:sp>
      <p:pic>
        <p:nvPicPr>
          <p:cNvPr id="37"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346" y="4175058"/>
            <a:ext cx="1426235" cy="103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6942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819380684"/>
              </p:ext>
            </p:extLst>
          </p:nvPr>
        </p:nvGraphicFramePr>
        <p:xfrm>
          <a:off x="2534688" y="1505704"/>
          <a:ext cx="6297612" cy="4787900"/>
        </p:xfrm>
        <a:graphic>
          <a:graphicData uri="http://schemas.openxmlformats.org/presentationml/2006/ole">
            <mc:AlternateContent xmlns:mc="http://schemas.openxmlformats.org/markup-compatibility/2006">
              <mc:Choice xmlns:v="urn:schemas-microsoft-com:vml" Requires="v">
                <p:oleObj spid="_x0000_s868368" r:id="rId3" imgW="6298200" imgH="4787280" progId="">
                  <p:embed/>
                </p:oleObj>
              </mc:Choice>
              <mc:Fallback>
                <p:oleObj r:id="rId3" imgW="6298200" imgH="4787280" progId="">
                  <p:embed/>
                  <p:pic>
                    <p:nvPicPr>
                      <p:cNvPr id="6" name="Object 5"/>
                      <p:cNvPicPr/>
                      <p:nvPr/>
                    </p:nvPicPr>
                    <p:blipFill>
                      <a:blip r:embed="rId4"/>
                      <a:stretch>
                        <a:fillRect/>
                      </a:stretch>
                    </p:blipFill>
                    <p:spPr>
                      <a:xfrm>
                        <a:off x="2534688" y="1505704"/>
                        <a:ext cx="6297612" cy="4787900"/>
                      </a:xfrm>
                      <a:prstGeom prst="rect">
                        <a:avLst/>
                      </a:prstGeom>
                    </p:spPr>
                  </p:pic>
                </p:oleObj>
              </mc:Fallback>
            </mc:AlternateContent>
          </a:graphicData>
        </a:graphic>
      </p:graphicFrame>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a:spLocks noGrp="1"/>
          </p:cNvSpPr>
          <p:nvPr>
            <p:ph type="title"/>
          </p:nvPr>
        </p:nvSpPr>
        <p:spPr>
          <a:xfrm>
            <a:off x="311700" y="186967"/>
            <a:ext cx="8520600" cy="763600"/>
          </a:xfrm>
        </p:spPr>
        <p:txBody>
          <a:bodyPr/>
          <a:lstStyle/>
          <a:p>
            <a:pPr algn="l"/>
            <a:r>
              <a:rPr lang="fr-CA" dirty="0" smtClean="0"/>
              <a:t>Visualisation du « ZF-Net » </a:t>
            </a:r>
            <a:br>
              <a:rPr lang="fr-CA" dirty="0" smtClean="0"/>
            </a:br>
            <a:r>
              <a:rPr lang="en-CA" sz="2000" dirty="0" smtClean="0"/>
              <a:t>[</a:t>
            </a:r>
            <a:r>
              <a:rPr lang="en-CA" sz="2000" dirty="0" err="1" smtClean="0"/>
              <a:t>Zeiler,Fergus</a:t>
            </a:r>
            <a:r>
              <a:rPr lang="en-CA" sz="2000" dirty="0" smtClean="0"/>
              <a:t> 2014]</a:t>
            </a:r>
            <a:endParaRPr lang="en-CA" sz="2000" dirty="0"/>
          </a:p>
        </p:txBody>
      </p:sp>
      <p:sp>
        <p:nvSpPr>
          <p:cNvPr id="11" name="Rectangle 10"/>
          <p:cNvSpPr/>
          <p:nvPr/>
        </p:nvSpPr>
        <p:spPr>
          <a:xfrm>
            <a:off x="170383" y="1573884"/>
            <a:ext cx="3612618" cy="1015663"/>
          </a:xfrm>
          <a:prstGeom prst="rect">
            <a:avLst/>
          </a:prstGeom>
        </p:spPr>
        <p:txBody>
          <a:bodyPr wrap="square">
            <a:spAutoFit/>
          </a:bodyPr>
          <a:lstStyle/>
          <a:p>
            <a:r>
              <a:rPr lang="en-CA" sz="2000" b="1" dirty="0" smtClean="0">
                <a:solidFill>
                  <a:srgbClr val="FF0000"/>
                </a:solidFill>
              </a:rPr>
              <a:t>Patches qui </a:t>
            </a:r>
            <a:r>
              <a:rPr lang="en-CA" sz="2000" b="1" dirty="0" err="1" smtClean="0">
                <a:solidFill>
                  <a:srgbClr val="FF0000"/>
                </a:solidFill>
              </a:rPr>
              <a:t>activent</a:t>
            </a:r>
            <a:r>
              <a:rPr lang="en-CA" sz="2000" b="1" dirty="0">
                <a:solidFill>
                  <a:srgbClr val="FF0000"/>
                </a:solidFill>
              </a:rPr>
              <a:t> </a:t>
            </a:r>
            <a:endParaRPr lang="en-CA" sz="2000" b="1" dirty="0" smtClean="0">
              <a:solidFill>
                <a:srgbClr val="FF0000"/>
              </a:solidFill>
            </a:endParaRPr>
          </a:p>
          <a:p>
            <a:r>
              <a:rPr lang="en-CA" sz="2000" b="1" dirty="0" smtClean="0">
                <a:solidFill>
                  <a:srgbClr val="FF0000"/>
                </a:solidFill>
              </a:rPr>
              <a:t>au maximum la </a:t>
            </a:r>
          </a:p>
          <a:p>
            <a:r>
              <a:rPr lang="en-CA" sz="2000" b="1" dirty="0" err="1" smtClean="0">
                <a:solidFill>
                  <a:srgbClr val="FF0000"/>
                </a:solidFill>
              </a:rPr>
              <a:t>couche</a:t>
            </a:r>
            <a:r>
              <a:rPr lang="en-CA" sz="2000" b="1" dirty="0" smtClean="0">
                <a:solidFill>
                  <a:srgbClr val="FF0000"/>
                </a:solidFill>
              </a:rPr>
              <a:t> 3</a:t>
            </a:r>
            <a:endParaRPr lang="en-CA" sz="2000" b="1" dirty="0">
              <a:solidFill>
                <a:srgbClr val="FF0000"/>
              </a:solidFill>
            </a:endParaRPr>
          </a:p>
        </p:txBody>
      </p:sp>
    </p:spTree>
    <p:extLst>
      <p:ext uri="{BB962C8B-B14F-4D97-AF65-F5344CB8AC3E}">
        <p14:creationId xmlns:p14="http://schemas.microsoft.com/office/powerpoint/2010/main" val="33255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84695"/>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a:spLocks noGrp="1"/>
          </p:cNvSpPr>
          <p:nvPr>
            <p:ph type="title"/>
          </p:nvPr>
        </p:nvSpPr>
        <p:spPr>
          <a:xfrm>
            <a:off x="311700" y="186967"/>
            <a:ext cx="8520600" cy="763600"/>
          </a:xfrm>
        </p:spPr>
        <p:txBody>
          <a:bodyPr/>
          <a:lstStyle/>
          <a:p>
            <a:pPr algn="l"/>
            <a:r>
              <a:rPr lang="fr-CA" dirty="0" smtClean="0"/>
              <a:t>Visualisation du « ZF-Net » </a:t>
            </a:r>
            <a:br>
              <a:rPr lang="fr-CA" dirty="0" smtClean="0"/>
            </a:br>
            <a:r>
              <a:rPr lang="en-CA" sz="2000" dirty="0" smtClean="0"/>
              <a:t>[</a:t>
            </a:r>
            <a:r>
              <a:rPr lang="en-CA" sz="2000" dirty="0" err="1" smtClean="0"/>
              <a:t>Zeiler,Fergus</a:t>
            </a:r>
            <a:r>
              <a:rPr lang="en-CA" sz="2000" dirty="0" smtClean="0"/>
              <a:t> 2014]</a:t>
            </a:r>
            <a:endParaRPr lang="en-CA" sz="2000" dirty="0"/>
          </a:p>
        </p:txBody>
      </p:sp>
      <p:sp>
        <p:nvSpPr>
          <p:cNvPr id="11" name="Rectangle 10"/>
          <p:cNvSpPr/>
          <p:nvPr/>
        </p:nvSpPr>
        <p:spPr>
          <a:xfrm>
            <a:off x="170383" y="1573884"/>
            <a:ext cx="3612618" cy="1015663"/>
          </a:xfrm>
          <a:prstGeom prst="rect">
            <a:avLst/>
          </a:prstGeom>
        </p:spPr>
        <p:txBody>
          <a:bodyPr wrap="square">
            <a:spAutoFit/>
          </a:bodyPr>
          <a:lstStyle/>
          <a:p>
            <a:r>
              <a:rPr lang="en-CA" sz="2000" b="1" dirty="0" smtClean="0">
                <a:solidFill>
                  <a:srgbClr val="FF0000"/>
                </a:solidFill>
              </a:rPr>
              <a:t>Patches qui </a:t>
            </a:r>
            <a:r>
              <a:rPr lang="en-CA" sz="2000" b="1" dirty="0" err="1" smtClean="0">
                <a:solidFill>
                  <a:srgbClr val="FF0000"/>
                </a:solidFill>
              </a:rPr>
              <a:t>activent</a:t>
            </a:r>
            <a:r>
              <a:rPr lang="en-CA" sz="2000" b="1" dirty="0">
                <a:solidFill>
                  <a:srgbClr val="FF0000"/>
                </a:solidFill>
              </a:rPr>
              <a:t> </a:t>
            </a:r>
            <a:endParaRPr lang="en-CA" sz="2000" b="1" dirty="0" smtClean="0">
              <a:solidFill>
                <a:srgbClr val="FF0000"/>
              </a:solidFill>
            </a:endParaRPr>
          </a:p>
          <a:p>
            <a:r>
              <a:rPr lang="en-CA" sz="2000" b="1" dirty="0" smtClean="0">
                <a:solidFill>
                  <a:srgbClr val="FF0000"/>
                </a:solidFill>
              </a:rPr>
              <a:t>au maximum les </a:t>
            </a:r>
          </a:p>
          <a:p>
            <a:r>
              <a:rPr lang="en-CA" sz="2000" b="1" dirty="0" smtClean="0">
                <a:solidFill>
                  <a:srgbClr val="FF0000"/>
                </a:solidFill>
              </a:rPr>
              <a:t>couches 4 et 5</a:t>
            </a:r>
            <a:endParaRPr lang="en-CA" sz="2000" b="1" dirty="0">
              <a:solidFill>
                <a:srgbClr val="FF0000"/>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21180459"/>
              </p:ext>
            </p:extLst>
          </p:nvPr>
        </p:nvGraphicFramePr>
        <p:xfrm>
          <a:off x="3783001" y="824681"/>
          <a:ext cx="2369637" cy="5735075"/>
        </p:xfrm>
        <a:graphic>
          <a:graphicData uri="http://schemas.openxmlformats.org/presentationml/2006/ole">
            <mc:AlternateContent xmlns:mc="http://schemas.openxmlformats.org/markup-compatibility/2006">
              <mc:Choice xmlns:v="urn:schemas-microsoft-com:vml" Requires="v">
                <p:oleObj spid="_x0000_s869406" r:id="rId3" imgW="3225240" imgH="7822080" progId="">
                  <p:embed/>
                </p:oleObj>
              </mc:Choice>
              <mc:Fallback>
                <p:oleObj r:id="rId3" imgW="3225240" imgH="7822080" progId="">
                  <p:embed/>
                  <p:pic>
                    <p:nvPicPr>
                      <p:cNvPr id="7" name="Object 6"/>
                      <p:cNvPicPr/>
                      <p:nvPr/>
                    </p:nvPicPr>
                    <p:blipFill>
                      <a:blip r:embed="rId4"/>
                      <a:stretch>
                        <a:fillRect/>
                      </a:stretch>
                    </p:blipFill>
                    <p:spPr>
                      <a:xfrm>
                        <a:off x="3783001" y="824681"/>
                        <a:ext cx="2369637" cy="573507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640922017"/>
              </p:ext>
            </p:extLst>
          </p:nvPr>
        </p:nvGraphicFramePr>
        <p:xfrm>
          <a:off x="6293954" y="824681"/>
          <a:ext cx="2312530" cy="5735075"/>
        </p:xfrm>
        <a:graphic>
          <a:graphicData uri="http://schemas.openxmlformats.org/presentationml/2006/ole">
            <mc:AlternateContent xmlns:mc="http://schemas.openxmlformats.org/markup-compatibility/2006">
              <mc:Choice xmlns:v="urn:schemas-microsoft-com:vml" Requires="v">
                <p:oleObj spid="_x0000_s869407" r:id="rId5" imgW="3136320" imgH="7796520" progId="">
                  <p:embed/>
                </p:oleObj>
              </mc:Choice>
              <mc:Fallback>
                <p:oleObj r:id="rId5" imgW="3136320" imgH="7796520" progId="">
                  <p:embed/>
                  <p:pic>
                    <p:nvPicPr>
                      <p:cNvPr id="8" name="Object 7"/>
                      <p:cNvPicPr/>
                      <p:nvPr/>
                    </p:nvPicPr>
                    <p:blipFill>
                      <a:blip r:embed="rId6"/>
                      <a:stretch>
                        <a:fillRect/>
                      </a:stretch>
                    </p:blipFill>
                    <p:spPr>
                      <a:xfrm>
                        <a:off x="6293954" y="824681"/>
                        <a:ext cx="2312530" cy="5735075"/>
                      </a:xfrm>
                      <a:prstGeom prst="rect">
                        <a:avLst/>
                      </a:prstGeom>
                    </p:spPr>
                  </p:pic>
                </p:oleObj>
              </mc:Fallback>
            </mc:AlternateContent>
          </a:graphicData>
        </a:graphic>
      </p:graphicFrame>
    </p:spTree>
    <p:extLst>
      <p:ext uri="{BB962C8B-B14F-4D97-AF65-F5344CB8AC3E}">
        <p14:creationId xmlns:p14="http://schemas.microsoft.com/office/powerpoint/2010/main" val="605122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84695"/>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a:spLocks noGrp="1"/>
          </p:cNvSpPr>
          <p:nvPr>
            <p:ph type="title"/>
          </p:nvPr>
        </p:nvSpPr>
        <p:spPr>
          <a:xfrm>
            <a:off x="311700" y="186967"/>
            <a:ext cx="8520600" cy="763600"/>
          </a:xfrm>
        </p:spPr>
        <p:txBody>
          <a:bodyPr/>
          <a:lstStyle/>
          <a:p>
            <a:pPr algn="l"/>
            <a:r>
              <a:rPr lang="fr-CA" dirty="0" smtClean="0"/>
              <a:t>Visualisation du « ZF-Net » </a:t>
            </a:r>
            <a:br>
              <a:rPr lang="fr-CA" dirty="0" smtClean="0"/>
            </a:br>
            <a:r>
              <a:rPr lang="en-CA" sz="2000" dirty="0" smtClean="0"/>
              <a:t>[</a:t>
            </a:r>
            <a:r>
              <a:rPr lang="en-CA" sz="2000" dirty="0" err="1" smtClean="0"/>
              <a:t>Zeiler,Fergus</a:t>
            </a:r>
            <a:r>
              <a:rPr lang="en-CA" sz="2000" dirty="0" smtClean="0"/>
              <a:t> 2014]</a:t>
            </a:r>
            <a:endParaRPr lang="en-CA" sz="2000" dirty="0"/>
          </a:p>
        </p:txBody>
      </p:sp>
      <p:sp>
        <p:nvSpPr>
          <p:cNvPr id="11" name="Rectangle 10"/>
          <p:cNvSpPr/>
          <p:nvPr/>
        </p:nvSpPr>
        <p:spPr>
          <a:xfrm>
            <a:off x="170383" y="1573884"/>
            <a:ext cx="3612618" cy="1015663"/>
          </a:xfrm>
          <a:prstGeom prst="rect">
            <a:avLst/>
          </a:prstGeom>
        </p:spPr>
        <p:txBody>
          <a:bodyPr wrap="square">
            <a:spAutoFit/>
          </a:bodyPr>
          <a:lstStyle/>
          <a:p>
            <a:r>
              <a:rPr lang="en-CA" sz="2000" b="1" dirty="0" smtClean="0">
                <a:solidFill>
                  <a:srgbClr val="FF0000"/>
                </a:solidFill>
              </a:rPr>
              <a:t>Patches qui </a:t>
            </a:r>
            <a:r>
              <a:rPr lang="en-CA" sz="2000" b="1" dirty="0" err="1" smtClean="0">
                <a:solidFill>
                  <a:srgbClr val="FF0000"/>
                </a:solidFill>
              </a:rPr>
              <a:t>activent</a:t>
            </a:r>
            <a:r>
              <a:rPr lang="en-CA" sz="2000" b="1" dirty="0">
                <a:solidFill>
                  <a:srgbClr val="FF0000"/>
                </a:solidFill>
              </a:rPr>
              <a:t> </a:t>
            </a:r>
            <a:endParaRPr lang="en-CA" sz="2000" b="1" dirty="0" smtClean="0">
              <a:solidFill>
                <a:srgbClr val="FF0000"/>
              </a:solidFill>
            </a:endParaRPr>
          </a:p>
          <a:p>
            <a:r>
              <a:rPr lang="en-CA" sz="2000" b="1" dirty="0" smtClean="0">
                <a:solidFill>
                  <a:srgbClr val="FF0000"/>
                </a:solidFill>
              </a:rPr>
              <a:t>au maximum les </a:t>
            </a:r>
          </a:p>
          <a:p>
            <a:r>
              <a:rPr lang="en-CA" sz="2000" b="1" dirty="0" smtClean="0">
                <a:solidFill>
                  <a:srgbClr val="FF0000"/>
                </a:solidFill>
              </a:rPr>
              <a:t>couches 4 et 5</a:t>
            </a:r>
            <a:endParaRPr lang="en-CA" sz="2000" b="1" dirty="0">
              <a:solidFill>
                <a:srgbClr val="FF0000"/>
              </a:solidFill>
            </a:endParaRPr>
          </a:p>
        </p:txBody>
      </p:sp>
      <p:graphicFrame>
        <p:nvGraphicFramePr>
          <p:cNvPr id="7" name="Object 6"/>
          <p:cNvGraphicFramePr>
            <a:graphicFrameLocks noChangeAspect="1"/>
          </p:cNvGraphicFramePr>
          <p:nvPr/>
        </p:nvGraphicFramePr>
        <p:xfrm>
          <a:off x="3783001" y="824681"/>
          <a:ext cx="2369637" cy="5735075"/>
        </p:xfrm>
        <a:graphic>
          <a:graphicData uri="http://schemas.openxmlformats.org/presentationml/2006/ole">
            <mc:AlternateContent xmlns:mc="http://schemas.openxmlformats.org/markup-compatibility/2006">
              <mc:Choice xmlns:v="urn:schemas-microsoft-com:vml" Requires="v">
                <p:oleObj spid="_x0000_s870432" r:id="rId3" imgW="3225240" imgH="7822080" progId="">
                  <p:embed/>
                </p:oleObj>
              </mc:Choice>
              <mc:Fallback>
                <p:oleObj r:id="rId3" imgW="3225240" imgH="7822080" progId="">
                  <p:embed/>
                  <p:pic>
                    <p:nvPicPr>
                      <p:cNvPr id="7" name="Object 6"/>
                      <p:cNvPicPr/>
                      <p:nvPr/>
                    </p:nvPicPr>
                    <p:blipFill>
                      <a:blip r:embed="rId4"/>
                      <a:stretch>
                        <a:fillRect/>
                      </a:stretch>
                    </p:blipFill>
                    <p:spPr>
                      <a:xfrm>
                        <a:off x="3783001" y="824681"/>
                        <a:ext cx="2369637" cy="5735075"/>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6293954" y="824681"/>
          <a:ext cx="2312530" cy="5735075"/>
        </p:xfrm>
        <a:graphic>
          <a:graphicData uri="http://schemas.openxmlformats.org/presentationml/2006/ole">
            <mc:AlternateContent xmlns:mc="http://schemas.openxmlformats.org/markup-compatibility/2006">
              <mc:Choice xmlns:v="urn:schemas-microsoft-com:vml" Requires="v">
                <p:oleObj spid="_x0000_s870433" r:id="rId5" imgW="3136320" imgH="7796520" progId="">
                  <p:embed/>
                </p:oleObj>
              </mc:Choice>
              <mc:Fallback>
                <p:oleObj r:id="rId5" imgW="3136320" imgH="7796520" progId="">
                  <p:embed/>
                  <p:pic>
                    <p:nvPicPr>
                      <p:cNvPr id="8" name="Object 7"/>
                      <p:cNvPicPr/>
                      <p:nvPr/>
                    </p:nvPicPr>
                    <p:blipFill>
                      <a:blip r:embed="rId6"/>
                      <a:stretch>
                        <a:fillRect/>
                      </a:stretch>
                    </p:blipFill>
                    <p:spPr>
                      <a:xfrm>
                        <a:off x="6293954" y="824681"/>
                        <a:ext cx="2312530" cy="5735075"/>
                      </a:xfrm>
                      <a:prstGeom prst="rect">
                        <a:avLst/>
                      </a:prstGeom>
                    </p:spPr>
                  </p:pic>
                </p:oleObj>
              </mc:Fallback>
            </mc:AlternateContent>
          </a:graphicData>
        </a:graphic>
      </p:graphicFrame>
      <p:sp>
        <p:nvSpPr>
          <p:cNvPr id="12" name="Rectangle 11"/>
          <p:cNvSpPr/>
          <p:nvPr/>
        </p:nvSpPr>
        <p:spPr>
          <a:xfrm>
            <a:off x="1354975" y="2202873"/>
            <a:ext cx="6409112" cy="3389093"/>
          </a:xfrm>
          <a:prstGeom prst="rect">
            <a:avLst/>
          </a:prstGeom>
          <a:solidFill>
            <a:srgbClr val="FFC000"/>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6600" dirty="0" smtClean="0"/>
              <a:t>Conclusion:</a:t>
            </a:r>
          </a:p>
          <a:p>
            <a:pPr algn="ctr"/>
            <a:r>
              <a:rPr lang="fr-CA" sz="3600" dirty="0" smtClean="0"/>
              <a:t>Plus les neurones sont profonds, plus ils détectent des représentations complexes</a:t>
            </a:r>
            <a:endParaRPr lang="en-CA" sz="3600" dirty="0"/>
          </a:p>
        </p:txBody>
      </p:sp>
    </p:spTree>
    <p:extLst>
      <p:ext uri="{BB962C8B-B14F-4D97-AF65-F5344CB8AC3E}">
        <p14:creationId xmlns:p14="http://schemas.microsoft.com/office/powerpoint/2010/main" val="24382687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1700174" y="1999099"/>
            <a:ext cx="6048451" cy="830997"/>
          </a:xfrm>
          <a:prstGeom prst="rect">
            <a:avLst/>
          </a:prstGeom>
          <a:noFill/>
        </p:spPr>
        <p:txBody>
          <a:bodyPr wrap="none" rtlCol="0">
            <a:spAutoFit/>
          </a:bodyPr>
          <a:lstStyle/>
          <a:p>
            <a:pPr algn="ctr"/>
            <a:r>
              <a:rPr lang="fr-CA" dirty="0" smtClean="0"/>
              <a:t>Comment identifier dans cette image ce qui </a:t>
            </a:r>
          </a:p>
          <a:p>
            <a:pPr algn="ctr"/>
            <a:r>
              <a:rPr lang="fr-CA" dirty="0"/>
              <a:t>p</a:t>
            </a:r>
            <a:r>
              <a:rPr lang="fr-CA" dirty="0" smtClean="0"/>
              <a:t>ermet au réseau de prédire la classe « chien »?</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1975" y="3021198"/>
            <a:ext cx="4126950" cy="299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581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365050" y="2001108"/>
            <a:ext cx="8565165" cy="461665"/>
          </a:xfrm>
          <a:prstGeom prst="rect">
            <a:avLst/>
          </a:prstGeom>
          <a:noFill/>
        </p:spPr>
        <p:txBody>
          <a:bodyPr wrap="none" rtlCol="0">
            <a:spAutoFit/>
          </a:bodyPr>
          <a:lstStyle/>
          <a:p>
            <a:r>
              <a:rPr lang="fr-CA" b="1" dirty="0" smtClean="0">
                <a:solidFill>
                  <a:srgbClr val="FF0000"/>
                </a:solidFill>
              </a:rPr>
              <a:t>Solution</a:t>
            </a:r>
            <a:r>
              <a:rPr lang="fr-CA" dirty="0" smtClean="0"/>
              <a:t> : occulter des </a:t>
            </a:r>
            <a:r>
              <a:rPr lang="fr-CA" dirty="0"/>
              <a:t>zones </a:t>
            </a:r>
            <a:r>
              <a:rPr lang="fr-CA" dirty="0" smtClean="0"/>
              <a:t>de l’image afin d’en constater l’impact</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51" y="3479802"/>
            <a:ext cx="1650033" cy="11969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srcRect l="19642" t="39872" r="20150" b="34420"/>
          <a:stretch/>
        </p:blipFill>
        <p:spPr>
          <a:xfrm>
            <a:off x="2168054" y="3541227"/>
            <a:ext cx="5705475" cy="1319573"/>
          </a:xfrm>
          <a:prstGeom prst="rect">
            <a:avLst/>
          </a:prstGeom>
        </p:spPr>
      </p:pic>
      <p:sp>
        <p:nvSpPr>
          <p:cNvPr id="2" name="TextBox 1"/>
          <p:cNvSpPr txBox="1"/>
          <p:nvPr/>
        </p:nvSpPr>
        <p:spPr>
          <a:xfrm>
            <a:off x="7800362" y="4078288"/>
            <a:ext cx="1322798" cy="400110"/>
          </a:xfrm>
          <a:prstGeom prst="rect">
            <a:avLst/>
          </a:prstGeom>
          <a:noFill/>
        </p:spPr>
        <p:txBody>
          <a:bodyPr wrap="none" rtlCol="0">
            <a:spAutoFit/>
          </a:bodyPr>
          <a:lstStyle/>
          <a:p>
            <a:r>
              <a:rPr lang="en-CA" sz="2000" b="1" dirty="0" smtClean="0">
                <a:solidFill>
                  <a:schemeClr val="accent1">
                    <a:lumMod val="50000"/>
                  </a:schemeClr>
                </a:solidFill>
              </a:rPr>
              <a:t>‘</a:t>
            </a:r>
            <a:r>
              <a:rPr lang="en-CA" sz="2000" b="1" dirty="0" err="1" smtClean="0">
                <a:solidFill>
                  <a:schemeClr val="accent1">
                    <a:lumMod val="50000"/>
                  </a:schemeClr>
                </a:solidFill>
              </a:rPr>
              <a:t>chien</a:t>
            </a:r>
            <a:r>
              <a:rPr lang="en-CA" sz="2000" b="1" dirty="0" smtClean="0">
                <a:solidFill>
                  <a:schemeClr val="accent1">
                    <a:lumMod val="50000"/>
                  </a:schemeClr>
                </a:solidFill>
              </a:rPr>
              <a:t> .91’</a:t>
            </a:r>
            <a:endParaRPr lang="en-CA" sz="2000" b="1" dirty="0">
              <a:solidFill>
                <a:schemeClr val="accent1">
                  <a:lumMod val="50000"/>
                </a:schemeClr>
              </a:solidFill>
            </a:endParaRPr>
          </a:p>
        </p:txBody>
      </p:sp>
      <p:sp>
        <p:nvSpPr>
          <p:cNvPr id="3" name="Rectangle 2"/>
          <p:cNvSpPr/>
          <p:nvPr/>
        </p:nvSpPr>
        <p:spPr>
          <a:xfrm>
            <a:off x="4476530" y="3039698"/>
            <a:ext cx="1090363" cy="461665"/>
          </a:xfrm>
          <a:prstGeom prst="rect">
            <a:avLst/>
          </a:prstGeom>
        </p:spPr>
        <p:txBody>
          <a:bodyPr wrap="none">
            <a:spAutoFit/>
          </a:bodyPr>
          <a:lstStyle/>
          <a:p>
            <a:r>
              <a:rPr lang="fr-CA" dirty="0" smtClean="0"/>
              <a:t>ZF-Net</a:t>
            </a:r>
            <a:endParaRPr lang="en-CA" dirty="0"/>
          </a:p>
        </p:txBody>
      </p:sp>
    </p:spTree>
    <p:extLst>
      <p:ext uri="{BB962C8B-B14F-4D97-AF65-F5344CB8AC3E}">
        <p14:creationId xmlns:p14="http://schemas.microsoft.com/office/powerpoint/2010/main" val="785281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365050" y="2001108"/>
            <a:ext cx="8565165" cy="461665"/>
          </a:xfrm>
          <a:prstGeom prst="rect">
            <a:avLst/>
          </a:prstGeom>
          <a:noFill/>
        </p:spPr>
        <p:txBody>
          <a:bodyPr wrap="none" rtlCol="0">
            <a:spAutoFit/>
          </a:bodyPr>
          <a:lstStyle/>
          <a:p>
            <a:r>
              <a:rPr lang="fr-CA" b="1" dirty="0" smtClean="0">
                <a:solidFill>
                  <a:srgbClr val="FF0000"/>
                </a:solidFill>
              </a:rPr>
              <a:t>Solution</a:t>
            </a:r>
            <a:r>
              <a:rPr lang="fr-CA" dirty="0" smtClean="0"/>
              <a:t> : occulter des zones de l’image afin d’en constater l’impact</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51" y="3479802"/>
            <a:ext cx="1650033" cy="11969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srcRect l="19642" t="39872" r="20150" b="34420"/>
          <a:stretch/>
        </p:blipFill>
        <p:spPr>
          <a:xfrm>
            <a:off x="2168054" y="3541227"/>
            <a:ext cx="5705475" cy="1319573"/>
          </a:xfrm>
          <a:prstGeom prst="rect">
            <a:avLst/>
          </a:prstGeom>
        </p:spPr>
      </p:pic>
      <p:sp>
        <p:nvSpPr>
          <p:cNvPr id="3" name="Rectangle 2"/>
          <p:cNvSpPr/>
          <p:nvPr/>
        </p:nvSpPr>
        <p:spPr>
          <a:xfrm>
            <a:off x="365050" y="3479802"/>
            <a:ext cx="327100" cy="323848"/>
          </a:xfrm>
          <a:prstGeom prst="rect">
            <a:avLst/>
          </a:prstGeom>
          <a:solidFill>
            <a:srgbClr val="C6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a:endCxn id="3" idx="0"/>
          </p:cNvCxnSpPr>
          <p:nvPr/>
        </p:nvCxnSpPr>
        <p:spPr>
          <a:xfrm flipH="1">
            <a:off x="528600" y="3060700"/>
            <a:ext cx="366750" cy="4191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7800362" y="4078288"/>
            <a:ext cx="1322798" cy="400110"/>
          </a:xfrm>
          <a:prstGeom prst="rect">
            <a:avLst/>
          </a:prstGeom>
          <a:noFill/>
        </p:spPr>
        <p:txBody>
          <a:bodyPr wrap="none" rtlCol="0">
            <a:spAutoFit/>
          </a:bodyPr>
          <a:lstStyle/>
          <a:p>
            <a:r>
              <a:rPr lang="en-CA" sz="2000" b="1" dirty="0" smtClean="0">
                <a:solidFill>
                  <a:schemeClr val="accent1">
                    <a:lumMod val="50000"/>
                  </a:schemeClr>
                </a:solidFill>
              </a:rPr>
              <a:t>‘</a:t>
            </a:r>
            <a:r>
              <a:rPr lang="en-CA" sz="2000" b="1" dirty="0" err="1" smtClean="0">
                <a:solidFill>
                  <a:schemeClr val="accent1">
                    <a:lumMod val="50000"/>
                  </a:schemeClr>
                </a:solidFill>
              </a:rPr>
              <a:t>chien</a:t>
            </a:r>
            <a:r>
              <a:rPr lang="en-CA" sz="2000" b="1" dirty="0" smtClean="0">
                <a:solidFill>
                  <a:schemeClr val="accent1">
                    <a:lumMod val="50000"/>
                  </a:schemeClr>
                </a:solidFill>
              </a:rPr>
              <a:t> .91’</a:t>
            </a:r>
            <a:endParaRPr lang="en-CA" sz="2000" b="1" dirty="0">
              <a:solidFill>
                <a:schemeClr val="accent1">
                  <a:lumMod val="50000"/>
                </a:schemeClr>
              </a:solidFill>
            </a:endParaRPr>
          </a:p>
        </p:txBody>
      </p:sp>
    </p:spTree>
    <p:extLst>
      <p:ext uri="{BB962C8B-B14F-4D97-AF65-F5344CB8AC3E}">
        <p14:creationId xmlns:p14="http://schemas.microsoft.com/office/powerpoint/2010/main" val="23699280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365050" y="2001108"/>
            <a:ext cx="8565165" cy="461665"/>
          </a:xfrm>
          <a:prstGeom prst="rect">
            <a:avLst/>
          </a:prstGeom>
          <a:noFill/>
        </p:spPr>
        <p:txBody>
          <a:bodyPr wrap="none" rtlCol="0">
            <a:spAutoFit/>
          </a:bodyPr>
          <a:lstStyle/>
          <a:p>
            <a:r>
              <a:rPr lang="fr-CA" b="1" dirty="0" smtClean="0">
                <a:solidFill>
                  <a:srgbClr val="FF0000"/>
                </a:solidFill>
              </a:rPr>
              <a:t>Solution</a:t>
            </a:r>
            <a:r>
              <a:rPr lang="fr-CA" dirty="0" smtClean="0"/>
              <a:t> : occulter des zones de l’image afin d’en constater l’impact</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51" y="3479802"/>
            <a:ext cx="1650033" cy="11969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srcRect l="19642" t="39872" r="20150" b="34420"/>
          <a:stretch/>
        </p:blipFill>
        <p:spPr>
          <a:xfrm>
            <a:off x="2168054" y="3541227"/>
            <a:ext cx="5705475" cy="1319573"/>
          </a:xfrm>
          <a:prstGeom prst="rect">
            <a:avLst/>
          </a:prstGeom>
        </p:spPr>
      </p:pic>
      <p:grpSp>
        <p:nvGrpSpPr>
          <p:cNvPr id="4" name="Group 3"/>
          <p:cNvGrpSpPr/>
          <p:nvPr/>
        </p:nvGrpSpPr>
        <p:grpSpPr>
          <a:xfrm>
            <a:off x="714300" y="3060700"/>
            <a:ext cx="530300" cy="742950"/>
            <a:chOff x="714300" y="3060700"/>
            <a:chExt cx="530300" cy="742950"/>
          </a:xfrm>
        </p:grpSpPr>
        <p:sp>
          <p:nvSpPr>
            <p:cNvPr id="3" name="Rectangle 2"/>
            <p:cNvSpPr/>
            <p:nvPr/>
          </p:nvSpPr>
          <p:spPr>
            <a:xfrm>
              <a:off x="714300" y="3479802"/>
              <a:ext cx="327100" cy="323848"/>
            </a:xfrm>
            <a:prstGeom prst="rect">
              <a:avLst/>
            </a:prstGeom>
            <a:solidFill>
              <a:srgbClr val="C6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a:endCxn id="3" idx="0"/>
            </p:cNvCxnSpPr>
            <p:nvPr/>
          </p:nvCxnSpPr>
          <p:spPr>
            <a:xfrm flipH="1">
              <a:off x="877850" y="3060700"/>
              <a:ext cx="366750" cy="4191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sp>
        <p:nvSpPr>
          <p:cNvPr id="14" name="TextBox 13"/>
          <p:cNvSpPr txBox="1"/>
          <p:nvPr/>
        </p:nvSpPr>
        <p:spPr>
          <a:xfrm>
            <a:off x="7800362" y="4078288"/>
            <a:ext cx="1322798" cy="400110"/>
          </a:xfrm>
          <a:prstGeom prst="rect">
            <a:avLst/>
          </a:prstGeom>
          <a:noFill/>
        </p:spPr>
        <p:txBody>
          <a:bodyPr wrap="none" rtlCol="0">
            <a:spAutoFit/>
          </a:bodyPr>
          <a:lstStyle/>
          <a:p>
            <a:r>
              <a:rPr lang="en-CA" sz="2000" b="1" dirty="0" smtClean="0">
                <a:solidFill>
                  <a:schemeClr val="accent1">
                    <a:lumMod val="50000"/>
                  </a:schemeClr>
                </a:solidFill>
              </a:rPr>
              <a:t>‘</a:t>
            </a:r>
            <a:r>
              <a:rPr lang="en-CA" sz="2000" b="1" dirty="0" err="1" smtClean="0">
                <a:solidFill>
                  <a:schemeClr val="accent1">
                    <a:lumMod val="50000"/>
                  </a:schemeClr>
                </a:solidFill>
              </a:rPr>
              <a:t>chien</a:t>
            </a:r>
            <a:r>
              <a:rPr lang="en-CA" sz="2000" b="1" dirty="0" smtClean="0">
                <a:solidFill>
                  <a:schemeClr val="accent1">
                    <a:lumMod val="50000"/>
                  </a:schemeClr>
                </a:solidFill>
              </a:rPr>
              <a:t> .91’</a:t>
            </a:r>
            <a:endParaRPr lang="en-CA" sz="2000" b="1" dirty="0">
              <a:solidFill>
                <a:schemeClr val="accent1">
                  <a:lumMod val="50000"/>
                </a:schemeClr>
              </a:solidFill>
            </a:endParaRPr>
          </a:p>
        </p:txBody>
      </p:sp>
    </p:spTree>
    <p:extLst>
      <p:ext uri="{BB962C8B-B14F-4D97-AF65-F5344CB8AC3E}">
        <p14:creationId xmlns:p14="http://schemas.microsoft.com/office/powerpoint/2010/main" val="7403282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365050" y="2001108"/>
            <a:ext cx="8565165" cy="461665"/>
          </a:xfrm>
          <a:prstGeom prst="rect">
            <a:avLst/>
          </a:prstGeom>
          <a:noFill/>
        </p:spPr>
        <p:txBody>
          <a:bodyPr wrap="none" rtlCol="0">
            <a:spAutoFit/>
          </a:bodyPr>
          <a:lstStyle/>
          <a:p>
            <a:r>
              <a:rPr lang="fr-CA" b="1" dirty="0" smtClean="0">
                <a:solidFill>
                  <a:srgbClr val="FF0000"/>
                </a:solidFill>
              </a:rPr>
              <a:t>Solution</a:t>
            </a:r>
            <a:r>
              <a:rPr lang="fr-CA" dirty="0" smtClean="0"/>
              <a:t> : occulter des zones de l’image afin d’en constater l’impact</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51" y="3479802"/>
            <a:ext cx="1650033" cy="11969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srcRect l="19642" t="39872" r="20150" b="34420"/>
          <a:stretch/>
        </p:blipFill>
        <p:spPr>
          <a:xfrm>
            <a:off x="2168054" y="3541227"/>
            <a:ext cx="5705475" cy="1319573"/>
          </a:xfrm>
          <a:prstGeom prst="rect">
            <a:avLst/>
          </a:prstGeom>
        </p:spPr>
      </p:pic>
      <p:grpSp>
        <p:nvGrpSpPr>
          <p:cNvPr id="4" name="Group 3"/>
          <p:cNvGrpSpPr/>
          <p:nvPr/>
        </p:nvGrpSpPr>
        <p:grpSpPr>
          <a:xfrm>
            <a:off x="987350" y="3060700"/>
            <a:ext cx="530300" cy="742950"/>
            <a:chOff x="714300" y="3060700"/>
            <a:chExt cx="530300" cy="742950"/>
          </a:xfrm>
        </p:grpSpPr>
        <p:sp>
          <p:nvSpPr>
            <p:cNvPr id="3" name="Rectangle 2"/>
            <p:cNvSpPr/>
            <p:nvPr/>
          </p:nvSpPr>
          <p:spPr>
            <a:xfrm>
              <a:off x="714300" y="3479802"/>
              <a:ext cx="327100" cy="323848"/>
            </a:xfrm>
            <a:prstGeom prst="rect">
              <a:avLst/>
            </a:prstGeom>
            <a:solidFill>
              <a:srgbClr val="C6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a:endCxn id="3" idx="0"/>
            </p:cNvCxnSpPr>
            <p:nvPr/>
          </p:nvCxnSpPr>
          <p:spPr>
            <a:xfrm flipH="1">
              <a:off x="877850" y="3060700"/>
              <a:ext cx="366750" cy="4191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sp>
        <p:nvSpPr>
          <p:cNvPr id="14" name="TextBox 13"/>
          <p:cNvSpPr txBox="1"/>
          <p:nvPr/>
        </p:nvSpPr>
        <p:spPr>
          <a:xfrm>
            <a:off x="7800362" y="4078288"/>
            <a:ext cx="1322798" cy="400110"/>
          </a:xfrm>
          <a:prstGeom prst="rect">
            <a:avLst/>
          </a:prstGeom>
          <a:noFill/>
        </p:spPr>
        <p:txBody>
          <a:bodyPr wrap="none" rtlCol="0">
            <a:spAutoFit/>
          </a:bodyPr>
          <a:lstStyle/>
          <a:p>
            <a:r>
              <a:rPr lang="en-CA" sz="2000" b="1" dirty="0" smtClean="0">
                <a:solidFill>
                  <a:srgbClr val="92D050"/>
                </a:solidFill>
              </a:rPr>
              <a:t>‘</a:t>
            </a:r>
            <a:r>
              <a:rPr lang="en-CA" sz="2000" b="1" dirty="0" err="1" smtClean="0">
                <a:solidFill>
                  <a:srgbClr val="92D050"/>
                </a:solidFill>
              </a:rPr>
              <a:t>chien</a:t>
            </a:r>
            <a:r>
              <a:rPr lang="en-CA" sz="2000" b="1" dirty="0" smtClean="0">
                <a:solidFill>
                  <a:srgbClr val="92D050"/>
                </a:solidFill>
              </a:rPr>
              <a:t> .72’</a:t>
            </a:r>
            <a:endParaRPr lang="en-CA" sz="2000" b="1" dirty="0">
              <a:solidFill>
                <a:srgbClr val="92D050"/>
              </a:solidFill>
            </a:endParaRPr>
          </a:p>
        </p:txBody>
      </p:sp>
    </p:spTree>
    <p:extLst>
      <p:ext uri="{BB962C8B-B14F-4D97-AF65-F5344CB8AC3E}">
        <p14:creationId xmlns:p14="http://schemas.microsoft.com/office/powerpoint/2010/main" val="8092926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365050" y="2001108"/>
            <a:ext cx="8565165" cy="461665"/>
          </a:xfrm>
          <a:prstGeom prst="rect">
            <a:avLst/>
          </a:prstGeom>
          <a:noFill/>
        </p:spPr>
        <p:txBody>
          <a:bodyPr wrap="none" rtlCol="0">
            <a:spAutoFit/>
          </a:bodyPr>
          <a:lstStyle/>
          <a:p>
            <a:r>
              <a:rPr lang="fr-CA" b="1" dirty="0" smtClean="0">
                <a:solidFill>
                  <a:srgbClr val="FF0000"/>
                </a:solidFill>
              </a:rPr>
              <a:t>Solution</a:t>
            </a:r>
            <a:r>
              <a:rPr lang="fr-CA" dirty="0" smtClean="0"/>
              <a:t> : occulter des zones de l’image afin d’en constater l’impact</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51" y="3479802"/>
            <a:ext cx="1650033" cy="11969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srcRect l="19642" t="39872" r="20150" b="34420"/>
          <a:stretch/>
        </p:blipFill>
        <p:spPr>
          <a:xfrm>
            <a:off x="2168054" y="3541227"/>
            <a:ext cx="5705475" cy="1319573"/>
          </a:xfrm>
          <a:prstGeom prst="rect">
            <a:avLst/>
          </a:prstGeom>
        </p:spPr>
      </p:pic>
      <p:grpSp>
        <p:nvGrpSpPr>
          <p:cNvPr id="4" name="Group 3"/>
          <p:cNvGrpSpPr/>
          <p:nvPr/>
        </p:nvGrpSpPr>
        <p:grpSpPr>
          <a:xfrm>
            <a:off x="1296119" y="3063877"/>
            <a:ext cx="530300" cy="742950"/>
            <a:chOff x="714300" y="3060700"/>
            <a:chExt cx="530300" cy="742950"/>
          </a:xfrm>
        </p:grpSpPr>
        <p:sp>
          <p:nvSpPr>
            <p:cNvPr id="3" name="Rectangle 2"/>
            <p:cNvSpPr/>
            <p:nvPr/>
          </p:nvSpPr>
          <p:spPr>
            <a:xfrm>
              <a:off x="714300" y="3479802"/>
              <a:ext cx="327100" cy="323848"/>
            </a:xfrm>
            <a:prstGeom prst="rect">
              <a:avLst/>
            </a:prstGeom>
            <a:solidFill>
              <a:srgbClr val="C6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a:endCxn id="3" idx="0"/>
            </p:cNvCxnSpPr>
            <p:nvPr/>
          </p:nvCxnSpPr>
          <p:spPr>
            <a:xfrm flipH="1">
              <a:off x="877850" y="3060700"/>
              <a:ext cx="366750" cy="4191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sp>
        <p:nvSpPr>
          <p:cNvPr id="14" name="TextBox 13"/>
          <p:cNvSpPr txBox="1"/>
          <p:nvPr/>
        </p:nvSpPr>
        <p:spPr>
          <a:xfrm>
            <a:off x="7800362" y="4078288"/>
            <a:ext cx="1322798" cy="400110"/>
          </a:xfrm>
          <a:prstGeom prst="rect">
            <a:avLst/>
          </a:prstGeom>
          <a:noFill/>
        </p:spPr>
        <p:txBody>
          <a:bodyPr wrap="none" rtlCol="0">
            <a:spAutoFit/>
          </a:bodyPr>
          <a:lstStyle/>
          <a:p>
            <a:r>
              <a:rPr lang="en-CA" sz="2000" b="1" dirty="0" smtClean="0">
                <a:solidFill>
                  <a:srgbClr val="FFC000"/>
                </a:solidFill>
              </a:rPr>
              <a:t>‘</a:t>
            </a:r>
            <a:r>
              <a:rPr lang="en-CA" sz="2000" b="1" dirty="0" err="1" smtClean="0">
                <a:solidFill>
                  <a:srgbClr val="FFC000"/>
                </a:solidFill>
              </a:rPr>
              <a:t>chien</a:t>
            </a:r>
            <a:r>
              <a:rPr lang="en-CA" sz="2000" b="1" dirty="0" smtClean="0">
                <a:solidFill>
                  <a:srgbClr val="FFC000"/>
                </a:solidFill>
              </a:rPr>
              <a:t> .31’</a:t>
            </a:r>
            <a:endParaRPr lang="en-CA" sz="2000" b="1" dirty="0">
              <a:solidFill>
                <a:srgbClr val="FFC000"/>
              </a:solidFill>
            </a:endParaRPr>
          </a:p>
        </p:txBody>
      </p:sp>
    </p:spTree>
    <p:extLst>
      <p:ext uri="{BB962C8B-B14F-4D97-AF65-F5344CB8AC3E}">
        <p14:creationId xmlns:p14="http://schemas.microsoft.com/office/powerpoint/2010/main" val="7782243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365050" y="2001108"/>
            <a:ext cx="8565165" cy="461665"/>
          </a:xfrm>
          <a:prstGeom prst="rect">
            <a:avLst/>
          </a:prstGeom>
          <a:noFill/>
        </p:spPr>
        <p:txBody>
          <a:bodyPr wrap="none" rtlCol="0">
            <a:spAutoFit/>
          </a:bodyPr>
          <a:lstStyle/>
          <a:p>
            <a:r>
              <a:rPr lang="fr-CA" b="1" dirty="0" smtClean="0">
                <a:solidFill>
                  <a:srgbClr val="FF0000"/>
                </a:solidFill>
              </a:rPr>
              <a:t>Solution</a:t>
            </a:r>
            <a:r>
              <a:rPr lang="fr-CA" dirty="0" smtClean="0"/>
              <a:t> : occulter des zones de l’image afin d’en constater l’impact</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51" y="3479802"/>
            <a:ext cx="1650033" cy="11969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srcRect l="19642" t="39872" r="20150" b="34420"/>
          <a:stretch/>
        </p:blipFill>
        <p:spPr>
          <a:xfrm>
            <a:off x="2168054" y="3541227"/>
            <a:ext cx="5705475" cy="1319573"/>
          </a:xfrm>
          <a:prstGeom prst="rect">
            <a:avLst/>
          </a:prstGeom>
        </p:spPr>
      </p:pic>
      <p:grpSp>
        <p:nvGrpSpPr>
          <p:cNvPr id="4" name="Group 3"/>
          <p:cNvGrpSpPr/>
          <p:nvPr/>
        </p:nvGrpSpPr>
        <p:grpSpPr>
          <a:xfrm>
            <a:off x="1692784" y="3057527"/>
            <a:ext cx="530300" cy="742950"/>
            <a:chOff x="714300" y="3060700"/>
            <a:chExt cx="530300" cy="742950"/>
          </a:xfrm>
        </p:grpSpPr>
        <p:sp>
          <p:nvSpPr>
            <p:cNvPr id="3" name="Rectangle 2"/>
            <p:cNvSpPr/>
            <p:nvPr/>
          </p:nvSpPr>
          <p:spPr>
            <a:xfrm>
              <a:off x="714300" y="3479802"/>
              <a:ext cx="327100" cy="323848"/>
            </a:xfrm>
            <a:prstGeom prst="rect">
              <a:avLst/>
            </a:prstGeom>
            <a:solidFill>
              <a:srgbClr val="C6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a:endCxn id="3" idx="0"/>
            </p:cNvCxnSpPr>
            <p:nvPr/>
          </p:nvCxnSpPr>
          <p:spPr>
            <a:xfrm flipH="1">
              <a:off x="877850" y="3060700"/>
              <a:ext cx="366750" cy="4191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sp>
        <p:nvSpPr>
          <p:cNvPr id="14" name="TextBox 13"/>
          <p:cNvSpPr txBox="1"/>
          <p:nvPr/>
        </p:nvSpPr>
        <p:spPr>
          <a:xfrm>
            <a:off x="7800362" y="4078288"/>
            <a:ext cx="1322798" cy="400110"/>
          </a:xfrm>
          <a:prstGeom prst="rect">
            <a:avLst/>
          </a:prstGeom>
          <a:noFill/>
        </p:spPr>
        <p:txBody>
          <a:bodyPr wrap="none" rtlCol="0">
            <a:spAutoFit/>
          </a:bodyPr>
          <a:lstStyle/>
          <a:p>
            <a:r>
              <a:rPr lang="en-CA" sz="2000" b="1" dirty="0" smtClean="0">
                <a:solidFill>
                  <a:schemeClr val="accent1">
                    <a:lumMod val="50000"/>
                  </a:schemeClr>
                </a:solidFill>
              </a:rPr>
              <a:t>‘</a:t>
            </a:r>
            <a:r>
              <a:rPr lang="en-CA" sz="2000" b="1" dirty="0" err="1" smtClean="0">
                <a:solidFill>
                  <a:schemeClr val="accent1">
                    <a:lumMod val="50000"/>
                  </a:schemeClr>
                </a:solidFill>
              </a:rPr>
              <a:t>chien</a:t>
            </a:r>
            <a:r>
              <a:rPr lang="en-CA" sz="2000" b="1" dirty="0" smtClean="0">
                <a:solidFill>
                  <a:schemeClr val="accent1">
                    <a:lumMod val="50000"/>
                  </a:schemeClr>
                </a:solidFill>
              </a:rPr>
              <a:t> .88’</a:t>
            </a:r>
            <a:endParaRPr lang="en-CA" sz="2000" b="1" dirty="0">
              <a:solidFill>
                <a:schemeClr val="accent1">
                  <a:lumMod val="50000"/>
                </a:schemeClr>
              </a:solidFill>
            </a:endParaRPr>
          </a:p>
        </p:txBody>
      </p:sp>
    </p:spTree>
    <p:extLst>
      <p:ext uri="{BB962C8B-B14F-4D97-AF65-F5344CB8AC3E}">
        <p14:creationId xmlns:p14="http://schemas.microsoft.com/office/powerpoint/2010/main" val="24733418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rot="16200000">
            <a:off x="4056636" y="-845919"/>
            <a:ext cx="1034624" cy="5051051"/>
            <a:chOff x="7770164" y="753070"/>
            <a:chExt cx="1034624" cy="5051051"/>
          </a:xfrm>
        </p:grpSpPr>
        <p:sp>
          <p:nvSpPr>
            <p:cNvPr id="4" name="Rectangle 3"/>
            <p:cNvSpPr/>
            <p:nvPr/>
          </p:nvSpPr>
          <p:spPr>
            <a:xfrm>
              <a:off x="7770164" y="753070"/>
              <a:ext cx="1034624" cy="140884"/>
            </a:xfrm>
            <a:prstGeom prst="rect">
              <a:avLst/>
            </a:prstGeom>
            <a:solidFill>
              <a:schemeClr val="bg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solidFill>
                    <a:schemeClr val="tx1"/>
                  </a:solidFill>
                </a:rPr>
                <a:t>input</a:t>
              </a:r>
              <a:endParaRPr lang="en-CA" dirty="0">
                <a:solidFill>
                  <a:schemeClr val="tx1"/>
                </a:solidFill>
              </a:endParaRPr>
            </a:p>
          </p:txBody>
        </p:sp>
        <p:sp>
          <p:nvSpPr>
            <p:cNvPr id="5" name="Rectangle 4"/>
            <p:cNvSpPr/>
            <p:nvPr/>
          </p:nvSpPr>
          <p:spPr>
            <a:xfrm>
              <a:off x="7770164" y="97625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a:solidFill>
                    <a:schemeClr val="tx1"/>
                  </a:solidFill>
                </a:rPr>
                <a:t>3</a:t>
              </a:r>
              <a:r>
                <a:rPr lang="fr-CA" sz="1000" dirty="0" smtClean="0">
                  <a:solidFill>
                    <a:schemeClr val="tx1"/>
                  </a:solidFill>
                </a:rPr>
                <a:t>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6" name="Rectangle 5"/>
            <p:cNvSpPr/>
            <p:nvPr/>
          </p:nvSpPr>
          <p:spPr>
            <a:xfrm>
              <a:off x="7770164" y="119944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7" name="Rectangle 6"/>
            <p:cNvSpPr/>
            <p:nvPr/>
          </p:nvSpPr>
          <p:spPr>
            <a:xfrm>
              <a:off x="7770164" y="1422637"/>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8" name="Rectangle 7"/>
            <p:cNvSpPr/>
            <p:nvPr/>
          </p:nvSpPr>
          <p:spPr>
            <a:xfrm>
              <a:off x="7770164" y="1645826"/>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9" name="Rectangle 8"/>
            <p:cNvSpPr/>
            <p:nvPr/>
          </p:nvSpPr>
          <p:spPr>
            <a:xfrm>
              <a:off x="7770164" y="2092204"/>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0" name="Rectangle 9"/>
            <p:cNvSpPr/>
            <p:nvPr/>
          </p:nvSpPr>
          <p:spPr>
            <a:xfrm>
              <a:off x="7770164" y="231539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1" name="Rectangle 10"/>
            <p:cNvSpPr/>
            <p:nvPr/>
          </p:nvSpPr>
          <p:spPr>
            <a:xfrm>
              <a:off x="7770164" y="2538582"/>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2" name="Rectangle 11"/>
            <p:cNvSpPr/>
            <p:nvPr/>
          </p:nvSpPr>
          <p:spPr>
            <a:xfrm>
              <a:off x="7770164" y="2984960"/>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3" name="Rectangle 12"/>
            <p:cNvSpPr/>
            <p:nvPr/>
          </p:nvSpPr>
          <p:spPr>
            <a:xfrm>
              <a:off x="7770164" y="4993661"/>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4" name="Rectangle 13"/>
            <p:cNvSpPr/>
            <p:nvPr/>
          </p:nvSpPr>
          <p:spPr>
            <a:xfrm>
              <a:off x="7770164" y="5216850"/>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5" name="Rectangle 14"/>
            <p:cNvSpPr/>
            <p:nvPr/>
          </p:nvSpPr>
          <p:spPr>
            <a:xfrm>
              <a:off x="7770164" y="5440039"/>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1000</a:t>
              </a:r>
              <a:endParaRPr lang="en-CA" sz="1000" dirty="0">
                <a:solidFill>
                  <a:schemeClr val="tx1"/>
                </a:solidFill>
              </a:endParaRPr>
            </a:p>
          </p:txBody>
        </p:sp>
        <p:sp>
          <p:nvSpPr>
            <p:cNvPr id="16" name="Rectangle 15"/>
            <p:cNvSpPr/>
            <p:nvPr/>
          </p:nvSpPr>
          <p:spPr>
            <a:xfrm>
              <a:off x="7770164" y="5663237"/>
              <a:ext cx="1034624" cy="140884"/>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Softmax</a:t>
              </a:r>
              <a:endParaRPr lang="en-CA" sz="1000" dirty="0">
                <a:solidFill>
                  <a:schemeClr val="tx1"/>
                </a:solidFill>
              </a:endParaRPr>
            </a:p>
          </p:txBody>
        </p:sp>
        <p:sp>
          <p:nvSpPr>
            <p:cNvPr id="17" name="Rectangle 16"/>
            <p:cNvSpPr/>
            <p:nvPr/>
          </p:nvSpPr>
          <p:spPr>
            <a:xfrm>
              <a:off x="7770164" y="186901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8" name="Rectangle 17"/>
            <p:cNvSpPr/>
            <p:nvPr/>
          </p:nvSpPr>
          <p:spPr>
            <a:xfrm>
              <a:off x="7770164" y="2761771"/>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9" name="Rectangle 18"/>
            <p:cNvSpPr/>
            <p:nvPr/>
          </p:nvSpPr>
          <p:spPr>
            <a:xfrm>
              <a:off x="7770164" y="320814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0" name="Rectangle 19"/>
            <p:cNvSpPr/>
            <p:nvPr/>
          </p:nvSpPr>
          <p:spPr>
            <a:xfrm>
              <a:off x="7770164" y="343133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1" name="Rectangle 20"/>
            <p:cNvSpPr/>
            <p:nvPr/>
          </p:nvSpPr>
          <p:spPr>
            <a:xfrm>
              <a:off x="7770164" y="4770472"/>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2" name="Rectangle 21"/>
            <p:cNvSpPr/>
            <p:nvPr/>
          </p:nvSpPr>
          <p:spPr>
            <a:xfrm>
              <a:off x="7770164" y="3654527"/>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3" name="Rectangle 22"/>
            <p:cNvSpPr/>
            <p:nvPr/>
          </p:nvSpPr>
          <p:spPr>
            <a:xfrm>
              <a:off x="7770164" y="3877716"/>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4" name="Rectangle 23"/>
            <p:cNvSpPr/>
            <p:nvPr/>
          </p:nvSpPr>
          <p:spPr>
            <a:xfrm>
              <a:off x="7770164" y="410090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5" name="Rectangle 24"/>
            <p:cNvSpPr/>
            <p:nvPr/>
          </p:nvSpPr>
          <p:spPr>
            <a:xfrm>
              <a:off x="7770164" y="4324094"/>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6" name="Rectangle 25"/>
            <p:cNvSpPr/>
            <p:nvPr/>
          </p:nvSpPr>
          <p:spPr>
            <a:xfrm>
              <a:off x="7770164" y="454728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grpSp>
      <p:sp>
        <p:nvSpPr>
          <p:cNvPr id="27" name="TextBox 26"/>
          <p:cNvSpPr txBox="1"/>
          <p:nvPr/>
        </p:nvSpPr>
        <p:spPr>
          <a:xfrm>
            <a:off x="3974819" y="629801"/>
            <a:ext cx="998991" cy="400110"/>
          </a:xfrm>
          <a:prstGeom prst="rect">
            <a:avLst/>
          </a:prstGeom>
          <a:noFill/>
        </p:spPr>
        <p:txBody>
          <a:bodyPr wrap="none" rtlCol="0">
            <a:spAutoFit/>
          </a:bodyPr>
          <a:lstStyle/>
          <a:p>
            <a:r>
              <a:rPr lang="fr-CA" sz="2000" dirty="0" smtClean="0"/>
              <a:t>VGG16</a:t>
            </a:r>
            <a:endParaRPr lang="en-CA" dirty="0"/>
          </a:p>
        </p:txBody>
      </p:sp>
      <p:pic>
        <p:nvPicPr>
          <p:cNvPr id="29"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419" y="1162293"/>
            <a:ext cx="1426235" cy="103462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7301874" y="1389782"/>
            <a:ext cx="1957649" cy="579646"/>
          </a:xfrm>
          <a:prstGeom prst="rect">
            <a:avLst/>
          </a:prstGeom>
        </p:spPr>
        <p:txBody>
          <a:bodyPr wrap="square">
            <a:spAutoFit/>
          </a:bodyPr>
          <a:lstStyle/>
          <a:p>
            <a:pPr algn="ctr">
              <a:lnSpc>
                <a:spcPts val="1875"/>
              </a:lnSpc>
              <a:spcBef>
                <a:spcPts val="0"/>
              </a:spcBef>
              <a:spcAft>
                <a:spcPts val="0"/>
              </a:spcAft>
            </a:pPr>
            <a:r>
              <a:rPr lang="en-CA" sz="1800" dirty="0" err="1" smtClean="0">
                <a:solidFill>
                  <a:srgbClr val="000000"/>
                </a:solidFill>
                <a:latin typeface="+mj-lt"/>
                <a:cs typeface="IQFNOR+ArialMT"/>
              </a:rPr>
              <a:t>Prédiction</a:t>
            </a:r>
            <a:endParaRPr lang="en-CA" sz="1800" dirty="0">
              <a:solidFill>
                <a:srgbClr val="000000"/>
              </a:solidFill>
              <a:latin typeface="+mj-lt"/>
              <a:cs typeface="IQFNOR+ArialMT"/>
            </a:endParaRPr>
          </a:p>
          <a:p>
            <a:pPr algn="ctr">
              <a:lnSpc>
                <a:spcPts val="1875"/>
              </a:lnSpc>
              <a:spcBef>
                <a:spcPts val="0"/>
              </a:spcBef>
              <a:spcAft>
                <a:spcPts val="0"/>
              </a:spcAft>
            </a:pPr>
            <a:r>
              <a:rPr lang="fr-CA" sz="1800" dirty="0" smtClean="0">
                <a:solidFill>
                  <a:srgbClr val="000000"/>
                </a:solidFill>
                <a:latin typeface="+mj-lt"/>
                <a:cs typeface="IQFNOR+ArialMT"/>
              </a:rPr>
              <a:t>1000 valeurs</a:t>
            </a:r>
            <a:endParaRPr lang="en-CA" sz="1800" dirty="0">
              <a:solidFill>
                <a:srgbClr val="000000"/>
              </a:solidFill>
              <a:latin typeface="+mj-lt"/>
              <a:cs typeface="IQFNOR+ArialMT"/>
            </a:endParaRPr>
          </a:p>
        </p:txBody>
      </p:sp>
      <p:sp>
        <p:nvSpPr>
          <p:cNvPr id="31" name="TextBox 30"/>
          <p:cNvSpPr txBox="1"/>
          <p:nvPr/>
        </p:nvSpPr>
        <p:spPr>
          <a:xfrm>
            <a:off x="119365" y="4240477"/>
            <a:ext cx="9050042" cy="1200329"/>
          </a:xfrm>
          <a:prstGeom prst="rect">
            <a:avLst/>
          </a:prstGeom>
          <a:noFill/>
        </p:spPr>
        <p:txBody>
          <a:bodyPr wrap="none" rtlCol="0">
            <a:spAutoFit/>
          </a:bodyPr>
          <a:lstStyle/>
          <a:p>
            <a:pPr marL="457200" indent="-457200">
              <a:buFont typeface="+mj-lt"/>
              <a:buAutoNum type="arabicPeriod"/>
            </a:pPr>
            <a:r>
              <a:rPr lang="fr-CA" dirty="0" smtClean="0"/>
              <a:t>Visualiser les </a:t>
            </a:r>
            <a:r>
              <a:rPr lang="fr-CA" b="1" dirty="0" smtClean="0">
                <a:solidFill>
                  <a:srgbClr val="FF0000"/>
                </a:solidFill>
              </a:rPr>
              <a:t>filtres</a:t>
            </a:r>
          </a:p>
          <a:p>
            <a:pPr marL="457200" indent="-457200">
              <a:buFont typeface="+mj-lt"/>
              <a:buAutoNum type="arabicPeriod"/>
            </a:pPr>
            <a:r>
              <a:rPr lang="fr-CA" dirty="0" smtClean="0"/>
              <a:t>Visualiser les </a:t>
            </a:r>
            <a:r>
              <a:rPr lang="fr-CA" b="1" dirty="0" smtClean="0">
                <a:solidFill>
                  <a:srgbClr val="FF0000"/>
                </a:solidFill>
              </a:rPr>
              <a:t>cartes d’activation </a:t>
            </a:r>
            <a:r>
              <a:rPr lang="fr-CA" dirty="0" smtClean="0"/>
              <a:t>(neurones en sortie d’une couche)</a:t>
            </a:r>
          </a:p>
          <a:p>
            <a:pPr marL="457200" indent="-457200">
              <a:buFont typeface="+mj-lt"/>
              <a:buAutoNum type="arabicPeriod"/>
            </a:pPr>
            <a:r>
              <a:rPr lang="fr-CA" b="1" dirty="0" smtClean="0">
                <a:solidFill>
                  <a:srgbClr val="FF0000"/>
                </a:solidFill>
              </a:rPr>
              <a:t>Construire</a:t>
            </a:r>
            <a:r>
              <a:rPr lang="en-CA" b="1" dirty="0" smtClean="0">
                <a:solidFill>
                  <a:srgbClr val="FF0000"/>
                </a:solidFill>
              </a:rPr>
              <a:t>/s</a:t>
            </a:r>
            <a:r>
              <a:rPr lang="fr-CA" b="1" dirty="0" err="1" smtClean="0">
                <a:solidFill>
                  <a:srgbClr val="FF0000"/>
                </a:solidFill>
              </a:rPr>
              <a:t>électionner</a:t>
            </a:r>
            <a:r>
              <a:rPr lang="fr-CA" b="1" dirty="0" smtClean="0">
                <a:solidFill>
                  <a:srgbClr val="FF0000"/>
                </a:solidFill>
              </a:rPr>
              <a:t> des images </a:t>
            </a:r>
            <a:r>
              <a:rPr lang="fr-CA" dirty="0" smtClean="0"/>
              <a:t>qui </a:t>
            </a:r>
            <a:r>
              <a:rPr lang="fr-CA" dirty="0" smtClean="0"/>
              <a:t>excitent </a:t>
            </a:r>
            <a:r>
              <a:rPr lang="fr-CA" dirty="0" smtClean="0"/>
              <a:t>certains neurones</a:t>
            </a:r>
            <a:endParaRPr lang="en-CA" dirty="0"/>
          </a:p>
        </p:txBody>
      </p:sp>
      <p:sp>
        <p:nvSpPr>
          <p:cNvPr id="58" name="TextBox 57"/>
          <p:cNvSpPr txBox="1"/>
          <p:nvPr/>
        </p:nvSpPr>
        <p:spPr>
          <a:xfrm>
            <a:off x="3503534" y="3146922"/>
            <a:ext cx="2339102" cy="707886"/>
          </a:xfrm>
          <a:prstGeom prst="rect">
            <a:avLst/>
          </a:prstGeom>
          <a:noFill/>
        </p:spPr>
        <p:txBody>
          <a:bodyPr wrap="none" rtlCol="0">
            <a:spAutoFit/>
          </a:bodyPr>
          <a:lstStyle/>
          <a:p>
            <a:r>
              <a:rPr lang="fr-CA" sz="4000" b="1" dirty="0" smtClean="0">
                <a:solidFill>
                  <a:srgbClr val="FF0000"/>
                </a:solidFill>
              </a:rPr>
              <a:t>3 options:</a:t>
            </a:r>
            <a:endParaRPr lang="en-CA" sz="4000" b="1" dirty="0">
              <a:solidFill>
                <a:srgbClr val="FF0000"/>
              </a:solidFill>
            </a:endParaRPr>
          </a:p>
        </p:txBody>
      </p:sp>
    </p:spTree>
    <p:extLst>
      <p:ext uri="{BB962C8B-B14F-4D97-AF65-F5344CB8AC3E}">
        <p14:creationId xmlns:p14="http://schemas.microsoft.com/office/powerpoint/2010/main" val="1417709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365050" y="2001108"/>
            <a:ext cx="8565165" cy="461665"/>
          </a:xfrm>
          <a:prstGeom prst="rect">
            <a:avLst/>
          </a:prstGeom>
          <a:noFill/>
        </p:spPr>
        <p:txBody>
          <a:bodyPr wrap="none" rtlCol="0">
            <a:spAutoFit/>
          </a:bodyPr>
          <a:lstStyle/>
          <a:p>
            <a:r>
              <a:rPr lang="fr-CA" b="1" dirty="0" smtClean="0">
                <a:solidFill>
                  <a:srgbClr val="FF0000"/>
                </a:solidFill>
              </a:rPr>
              <a:t>Solution</a:t>
            </a:r>
            <a:r>
              <a:rPr lang="fr-CA" dirty="0" smtClean="0"/>
              <a:t> : occulter des zones de l’image afin d’en constater l’impact</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51" y="3479802"/>
            <a:ext cx="1650033" cy="11969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srcRect l="19642" t="39872" r="20150" b="34420"/>
          <a:stretch/>
        </p:blipFill>
        <p:spPr>
          <a:xfrm>
            <a:off x="2168054" y="3541227"/>
            <a:ext cx="5705475" cy="1319573"/>
          </a:xfrm>
          <a:prstGeom prst="rect">
            <a:avLst/>
          </a:prstGeom>
        </p:spPr>
      </p:pic>
      <p:grpSp>
        <p:nvGrpSpPr>
          <p:cNvPr id="4" name="Group 3"/>
          <p:cNvGrpSpPr/>
          <p:nvPr/>
        </p:nvGrpSpPr>
        <p:grpSpPr>
          <a:xfrm>
            <a:off x="360834" y="3216277"/>
            <a:ext cx="530300" cy="742950"/>
            <a:chOff x="714300" y="3060700"/>
            <a:chExt cx="530300" cy="742950"/>
          </a:xfrm>
        </p:grpSpPr>
        <p:sp>
          <p:nvSpPr>
            <p:cNvPr id="3" name="Rectangle 2"/>
            <p:cNvSpPr/>
            <p:nvPr/>
          </p:nvSpPr>
          <p:spPr>
            <a:xfrm>
              <a:off x="714300" y="3479802"/>
              <a:ext cx="327100" cy="323848"/>
            </a:xfrm>
            <a:prstGeom prst="rect">
              <a:avLst/>
            </a:prstGeom>
            <a:solidFill>
              <a:srgbClr val="C6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a:endCxn id="3" idx="0"/>
            </p:cNvCxnSpPr>
            <p:nvPr/>
          </p:nvCxnSpPr>
          <p:spPr>
            <a:xfrm flipH="1">
              <a:off x="877850" y="3060700"/>
              <a:ext cx="366750" cy="4191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sp>
        <p:nvSpPr>
          <p:cNvPr id="14" name="TextBox 13"/>
          <p:cNvSpPr txBox="1"/>
          <p:nvPr/>
        </p:nvSpPr>
        <p:spPr>
          <a:xfrm>
            <a:off x="7800362" y="4078288"/>
            <a:ext cx="1194558" cy="400110"/>
          </a:xfrm>
          <a:prstGeom prst="rect">
            <a:avLst/>
          </a:prstGeom>
          <a:noFill/>
        </p:spPr>
        <p:txBody>
          <a:bodyPr wrap="none" rtlCol="0">
            <a:spAutoFit/>
          </a:bodyPr>
          <a:lstStyle/>
          <a:p>
            <a:r>
              <a:rPr lang="en-CA" sz="2000" b="1" dirty="0" smtClean="0">
                <a:solidFill>
                  <a:schemeClr val="accent1">
                    <a:lumMod val="50000"/>
                  </a:schemeClr>
                </a:solidFill>
              </a:rPr>
              <a:t>‘</a:t>
            </a:r>
            <a:r>
              <a:rPr lang="en-CA" sz="2000" b="1" dirty="0" err="1" smtClean="0">
                <a:solidFill>
                  <a:schemeClr val="accent1">
                    <a:lumMod val="50000"/>
                  </a:schemeClr>
                </a:solidFill>
              </a:rPr>
              <a:t>chien</a:t>
            </a:r>
            <a:r>
              <a:rPr lang="en-CA" sz="2000" b="1" dirty="0" smtClean="0">
                <a:solidFill>
                  <a:schemeClr val="accent1">
                    <a:lumMod val="50000"/>
                  </a:schemeClr>
                </a:solidFill>
              </a:rPr>
              <a:t> .9’</a:t>
            </a:r>
            <a:endParaRPr lang="en-CA" sz="2000" b="1" dirty="0">
              <a:solidFill>
                <a:schemeClr val="accent1">
                  <a:lumMod val="50000"/>
                </a:schemeClr>
              </a:solidFill>
            </a:endParaRPr>
          </a:p>
        </p:txBody>
      </p:sp>
    </p:spTree>
    <p:extLst>
      <p:ext uri="{BB962C8B-B14F-4D97-AF65-F5344CB8AC3E}">
        <p14:creationId xmlns:p14="http://schemas.microsoft.com/office/powerpoint/2010/main" val="6380653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365050" y="2001108"/>
            <a:ext cx="8565165" cy="461665"/>
          </a:xfrm>
          <a:prstGeom prst="rect">
            <a:avLst/>
          </a:prstGeom>
          <a:noFill/>
        </p:spPr>
        <p:txBody>
          <a:bodyPr wrap="none" rtlCol="0">
            <a:spAutoFit/>
          </a:bodyPr>
          <a:lstStyle/>
          <a:p>
            <a:r>
              <a:rPr lang="fr-CA" b="1" dirty="0" smtClean="0">
                <a:solidFill>
                  <a:srgbClr val="FF0000"/>
                </a:solidFill>
              </a:rPr>
              <a:t>Solution</a:t>
            </a:r>
            <a:r>
              <a:rPr lang="fr-CA" dirty="0" smtClean="0"/>
              <a:t> : occulter des zones de l’image afin d’en constater l’impact</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51" y="3479802"/>
            <a:ext cx="1650033" cy="11969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srcRect l="19642" t="39872" r="20150" b="34420"/>
          <a:stretch/>
        </p:blipFill>
        <p:spPr>
          <a:xfrm>
            <a:off x="2168054" y="3541227"/>
            <a:ext cx="5705475" cy="1319573"/>
          </a:xfrm>
          <a:prstGeom prst="rect">
            <a:avLst/>
          </a:prstGeom>
        </p:spPr>
      </p:pic>
      <p:grpSp>
        <p:nvGrpSpPr>
          <p:cNvPr id="4" name="Group 3"/>
          <p:cNvGrpSpPr/>
          <p:nvPr/>
        </p:nvGrpSpPr>
        <p:grpSpPr>
          <a:xfrm>
            <a:off x="1122834" y="3228977"/>
            <a:ext cx="530300" cy="742950"/>
            <a:chOff x="714300" y="3060700"/>
            <a:chExt cx="530300" cy="742950"/>
          </a:xfrm>
        </p:grpSpPr>
        <p:sp>
          <p:nvSpPr>
            <p:cNvPr id="3" name="Rectangle 2"/>
            <p:cNvSpPr/>
            <p:nvPr/>
          </p:nvSpPr>
          <p:spPr>
            <a:xfrm>
              <a:off x="714300" y="3479802"/>
              <a:ext cx="327100" cy="323848"/>
            </a:xfrm>
            <a:prstGeom prst="rect">
              <a:avLst/>
            </a:prstGeom>
            <a:solidFill>
              <a:srgbClr val="C6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a:endCxn id="3" idx="0"/>
            </p:cNvCxnSpPr>
            <p:nvPr/>
          </p:nvCxnSpPr>
          <p:spPr>
            <a:xfrm flipH="1">
              <a:off x="877850" y="3060700"/>
              <a:ext cx="366750" cy="4191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sp>
        <p:nvSpPr>
          <p:cNvPr id="14" name="TextBox 13"/>
          <p:cNvSpPr txBox="1"/>
          <p:nvPr/>
        </p:nvSpPr>
        <p:spPr>
          <a:xfrm>
            <a:off x="7800362" y="4078288"/>
            <a:ext cx="1194558" cy="400110"/>
          </a:xfrm>
          <a:prstGeom prst="rect">
            <a:avLst/>
          </a:prstGeom>
          <a:noFill/>
        </p:spPr>
        <p:txBody>
          <a:bodyPr wrap="none" rtlCol="0">
            <a:spAutoFit/>
          </a:bodyPr>
          <a:lstStyle/>
          <a:p>
            <a:r>
              <a:rPr lang="en-CA" sz="2000" b="1" dirty="0" smtClean="0">
                <a:solidFill>
                  <a:srgbClr val="FFC000"/>
                </a:solidFill>
              </a:rPr>
              <a:t>‘</a:t>
            </a:r>
            <a:r>
              <a:rPr lang="en-CA" sz="2000" b="1" dirty="0" err="1" smtClean="0">
                <a:solidFill>
                  <a:srgbClr val="FFC000"/>
                </a:solidFill>
              </a:rPr>
              <a:t>chien</a:t>
            </a:r>
            <a:r>
              <a:rPr lang="en-CA" sz="2000" b="1" dirty="0" smtClean="0">
                <a:solidFill>
                  <a:srgbClr val="FFC000"/>
                </a:solidFill>
              </a:rPr>
              <a:t> .2’</a:t>
            </a:r>
            <a:endParaRPr lang="en-CA" sz="2000" b="1" dirty="0">
              <a:solidFill>
                <a:srgbClr val="FFC000"/>
              </a:solidFill>
            </a:endParaRPr>
          </a:p>
        </p:txBody>
      </p:sp>
    </p:spTree>
    <p:extLst>
      <p:ext uri="{BB962C8B-B14F-4D97-AF65-F5344CB8AC3E}">
        <p14:creationId xmlns:p14="http://schemas.microsoft.com/office/powerpoint/2010/main" val="31657288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
        <p:nvSpPr>
          <p:cNvPr id="10" name="Title 1"/>
          <p:cNvSpPr txBox="1">
            <a:spLocks/>
          </p:cNvSpPr>
          <p:nvPr/>
        </p:nvSpPr>
        <p:spPr bwMode="auto">
          <a:xfrm>
            <a:off x="464100" y="339367"/>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occultation</a:t>
            </a:r>
            <a:br>
              <a:rPr lang="fr-CA" kern="0" dirty="0" smtClean="0"/>
            </a:br>
            <a:r>
              <a:rPr lang="en-CA" sz="2000" kern="0" dirty="0" smtClean="0"/>
              <a:t>[</a:t>
            </a:r>
            <a:r>
              <a:rPr lang="en-CA" sz="2000" kern="0" dirty="0" err="1" smtClean="0"/>
              <a:t>Zeiler,Fergus</a:t>
            </a:r>
            <a:r>
              <a:rPr lang="en-CA" sz="2000" kern="0" dirty="0" smtClean="0"/>
              <a:t> 2014]</a:t>
            </a:r>
            <a:endParaRPr lang="en-CA" sz="2000" kern="0" dirty="0"/>
          </a:p>
        </p:txBody>
      </p:sp>
      <p:sp>
        <p:nvSpPr>
          <p:cNvPr id="11" name="TextBox 10"/>
          <p:cNvSpPr txBox="1"/>
          <p:nvPr/>
        </p:nvSpPr>
        <p:spPr>
          <a:xfrm>
            <a:off x="365050" y="2001108"/>
            <a:ext cx="8565165" cy="461665"/>
          </a:xfrm>
          <a:prstGeom prst="rect">
            <a:avLst/>
          </a:prstGeom>
          <a:noFill/>
        </p:spPr>
        <p:txBody>
          <a:bodyPr wrap="none" rtlCol="0">
            <a:spAutoFit/>
          </a:bodyPr>
          <a:lstStyle/>
          <a:p>
            <a:r>
              <a:rPr lang="fr-CA" b="1" dirty="0" smtClean="0">
                <a:solidFill>
                  <a:srgbClr val="FF0000"/>
                </a:solidFill>
              </a:rPr>
              <a:t>Solution</a:t>
            </a:r>
            <a:r>
              <a:rPr lang="fr-CA" dirty="0" smtClean="0"/>
              <a:t> : occulter des zones de l’image afin d’en constater l’impact</a:t>
            </a:r>
            <a:endParaRPr lang="en-CA" dirty="0"/>
          </a:p>
        </p:txBody>
      </p:sp>
      <p:pic>
        <p:nvPicPr>
          <p:cNvPr id="12"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51" y="3479802"/>
            <a:ext cx="1650033" cy="11969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srcRect l="19642" t="39872" r="20150" b="34420"/>
          <a:stretch/>
        </p:blipFill>
        <p:spPr>
          <a:xfrm>
            <a:off x="2168054" y="3541227"/>
            <a:ext cx="5705475" cy="1319573"/>
          </a:xfrm>
          <a:prstGeom prst="rect">
            <a:avLst/>
          </a:prstGeom>
        </p:spPr>
      </p:pic>
      <p:grpSp>
        <p:nvGrpSpPr>
          <p:cNvPr id="4" name="Group 3"/>
          <p:cNvGrpSpPr/>
          <p:nvPr/>
        </p:nvGrpSpPr>
        <p:grpSpPr>
          <a:xfrm>
            <a:off x="1296119" y="3222627"/>
            <a:ext cx="530300" cy="742950"/>
            <a:chOff x="714300" y="3060700"/>
            <a:chExt cx="530300" cy="742950"/>
          </a:xfrm>
        </p:grpSpPr>
        <p:sp>
          <p:nvSpPr>
            <p:cNvPr id="3" name="Rectangle 2"/>
            <p:cNvSpPr/>
            <p:nvPr/>
          </p:nvSpPr>
          <p:spPr>
            <a:xfrm>
              <a:off x="714300" y="3479802"/>
              <a:ext cx="327100" cy="323848"/>
            </a:xfrm>
            <a:prstGeom prst="rect">
              <a:avLst/>
            </a:prstGeom>
            <a:solidFill>
              <a:srgbClr val="C6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a:endCxn id="3" idx="0"/>
            </p:cNvCxnSpPr>
            <p:nvPr/>
          </p:nvCxnSpPr>
          <p:spPr>
            <a:xfrm flipH="1">
              <a:off x="877850" y="3060700"/>
              <a:ext cx="366750" cy="4191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sp>
        <p:nvSpPr>
          <p:cNvPr id="14" name="TextBox 13"/>
          <p:cNvSpPr txBox="1"/>
          <p:nvPr/>
        </p:nvSpPr>
        <p:spPr>
          <a:xfrm>
            <a:off x="7800362" y="4078288"/>
            <a:ext cx="1151277" cy="400110"/>
          </a:xfrm>
          <a:prstGeom prst="rect">
            <a:avLst/>
          </a:prstGeom>
          <a:noFill/>
        </p:spPr>
        <p:txBody>
          <a:bodyPr wrap="none" rtlCol="0">
            <a:spAutoFit/>
          </a:bodyPr>
          <a:lstStyle/>
          <a:p>
            <a:r>
              <a:rPr lang="en-CA" sz="2000" b="1" dirty="0" smtClean="0">
                <a:solidFill>
                  <a:srgbClr val="FF0000"/>
                </a:solidFill>
              </a:rPr>
              <a:t>‘lion .34’</a:t>
            </a:r>
            <a:endParaRPr lang="en-CA" sz="2000" b="1" dirty="0">
              <a:solidFill>
                <a:srgbClr val="FF0000"/>
              </a:solidFill>
            </a:endParaRPr>
          </a:p>
        </p:txBody>
      </p:sp>
    </p:spTree>
    <p:extLst>
      <p:ext uri="{BB962C8B-B14F-4D97-AF65-F5344CB8AC3E}">
        <p14:creationId xmlns:p14="http://schemas.microsoft.com/office/powerpoint/2010/main" val="2293349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20718" t="20082" r="68727" b="18066"/>
          <a:stretch/>
        </p:blipFill>
        <p:spPr>
          <a:xfrm>
            <a:off x="1181100" y="165100"/>
            <a:ext cx="1930400" cy="6362700"/>
          </a:xfrm>
          <a:prstGeom prst="rect">
            <a:avLst/>
          </a:prstGeom>
        </p:spPr>
      </p:pic>
      <p:pic>
        <p:nvPicPr>
          <p:cNvPr id="10" name="Picture 9"/>
          <p:cNvPicPr>
            <a:picLocks noChangeAspect="1"/>
          </p:cNvPicPr>
          <p:nvPr/>
        </p:nvPicPr>
        <p:blipFill rotWithShape="1">
          <a:blip r:embed="rId2"/>
          <a:srcRect l="54792" t="20741" r="32152" b="17408"/>
          <a:stretch/>
        </p:blipFill>
        <p:spPr>
          <a:xfrm>
            <a:off x="3378200" y="165100"/>
            <a:ext cx="2387600" cy="6362700"/>
          </a:xfrm>
          <a:prstGeom prst="rect">
            <a:avLst/>
          </a:prstGeom>
        </p:spPr>
      </p:pic>
      <p:pic>
        <p:nvPicPr>
          <p:cNvPr id="12" name="Picture 11"/>
          <p:cNvPicPr>
            <a:picLocks noChangeAspect="1"/>
          </p:cNvPicPr>
          <p:nvPr/>
        </p:nvPicPr>
        <p:blipFill rotWithShape="1">
          <a:blip r:embed="rId3"/>
          <a:srcRect l="67917" t="21154" r="19653" b="14872"/>
          <a:stretch/>
        </p:blipFill>
        <p:spPr>
          <a:xfrm>
            <a:off x="5854700" y="114300"/>
            <a:ext cx="2273300" cy="6337300"/>
          </a:xfrm>
          <a:prstGeom prst="rect">
            <a:avLst/>
          </a:prstGeom>
        </p:spPr>
      </p:pic>
      <p:sp>
        <p:nvSpPr>
          <p:cNvPr id="13" name="object 6"/>
          <p:cNvSpPr txBox="1"/>
          <p:nvPr/>
        </p:nvSpPr>
        <p:spPr>
          <a:xfrm>
            <a:off x="365050" y="6526504"/>
            <a:ext cx="4996659" cy="102592"/>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2014</a:t>
            </a:r>
          </a:p>
        </p:txBody>
      </p:sp>
    </p:spTree>
    <p:extLst>
      <p:ext uri="{BB962C8B-B14F-4D97-AF65-F5344CB8AC3E}">
        <p14:creationId xmlns:p14="http://schemas.microsoft.com/office/powerpoint/2010/main" val="606983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1442" dirty="0">
                <a:solidFill>
                  <a:srgbClr val="FFFFFF"/>
                </a:solidFill>
                <a:latin typeface="IQFNOR+ArialMT"/>
                <a:cs typeface="IQFNOR+ArialMT"/>
              </a:rPr>
              <a:t> </a:t>
            </a:r>
            <a:r>
              <a:rPr sz="2000" dirty="0">
                <a:solidFill>
                  <a:srgbClr val="FFFFFF"/>
                </a:solidFill>
                <a:latin typeface="IQFNOR+ArialMT"/>
                <a:cs typeface="IQFNOR+ArialMT"/>
              </a:rPr>
              <a:t>14</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pic>
        <p:nvPicPr>
          <p:cNvPr id="871426" name="Picture 2" descr="C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4" y="93424"/>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a:t>
            </a:r>
            <a:r>
              <a:rPr lang="fr-CA" kern="0" dirty="0" err="1" smtClean="0"/>
              <a:t>rétropropagation</a:t>
            </a:r>
            <a:endParaRPr lang="fr-CA" kern="0" dirty="0" smtClean="0"/>
          </a:p>
          <a:p>
            <a:pPr algn="l"/>
            <a:r>
              <a:rPr lang="en-CA" sz="1600" kern="0" dirty="0" smtClean="0"/>
              <a:t>[</a:t>
            </a:r>
            <a:r>
              <a:rPr lang="en-CA" sz="1600" kern="0" dirty="0" err="1" smtClean="0"/>
              <a:t>Simonyan</a:t>
            </a:r>
            <a:r>
              <a:rPr lang="en-CA" sz="1600" kern="0" dirty="0" smtClean="0"/>
              <a:t> et al. 2014], [</a:t>
            </a:r>
            <a:r>
              <a:rPr lang="en-CA" sz="1600" kern="0" dirty="0" err="1" smtClean="0"/>
              <a:t>Zeiler-Fergu</a:t>
            </a:r>
            <a:r>
              <a:rPr lang="en-CA" sz="1600" kern="0" dirty="0" smtClean="0"/>
              <a:t> 2014], [</a:t>
            </a:r>
            <a:r>
              <a:rPr lang="en-CA" sz="1600" dirty="0" err="1" smtClean="0"/>
              <a:t>Springenberg</a:t>
            </a:r>
            <a:r>
              <a:rPr lang="en-CA" sz="1600" dirty="0" smtClean="0"/>
              <a:t> et al., 2015]</a:t>
            </a:r>
            <a:r>
              <a:rPr lang="en-CA" sz="2000" kern="0" dirty="0" smtClean="0"/>
              <a:t> </a:t>
            </a:r>
          </a:p>
        </p:txBody>
      </p:sp>
      <p:sp>
        <p:nvSpPr>
          <p:cNvPr id="11" name="object 5"/>
          <p:cNvSpPr txBox="1"/>
          <p:nvPr/>
        </p:nvSpPr>
        <p:spPr>
          <a:xfrm>
            <a:off x="3653936" y="4251270"/>
            <a:ext cx="1672971" cy="397545"/>
          </a:xfrm>
          <a:prstGeom prst="rect">
            <a:avLst/>
          </a:prstGeom>
        </p:spPr>
        <p:txBody>
          <a:bodyPr vert="horz" wrap="square" lIns="0" tIns="0" rIns="0" bIns="0" rtlCol="0">
            <a:spAutoFit/>
          </a:bodyPr>
          <a:lstStyle/>
          <a:p>
            <a:pPr>
              <a:lnSpc>
                <a:spcPts val="3125"/>
              </a:lnSpc>
              <a:spcBef>
                <a:spcPts val="0"/>
              </a:spcBef>
              <a:spcAft>
                <a:spcPts val="0"/>
              </a:spcAft>
            </a:pPr>
            <a:r>
              <a:rPr lang="fr-CA" sz="3000" dirty="0" err="1" smtClean="0">
                <a:solidFill>
                  <a:srgbClr val="000000"/>
                </a:solidFill>
                <a:latin typeface="IQFNOR+ArialMT"/>
                <a:cs typeface="IQFNOR+ArialMT"/>
              </a:rPr>
              <a:t>AlexNet</a:t>
            </a:r>
            <a:endParaRPr sz="3000" dirty="0">
              <a:solidFill>
                <a:srgbClr val="000000"/>
              </a:solidFill>
              <a:latin typeface="IQFNOR+ArialMT"/>
              <a:cs typeface="IQFNOR+ArialMT"/>
            </a:endParaRPr>
          </a:p>
        </p:txBody>
      </p:sp>
      <p:pic>
        <p:nvPicPr>
          <p:cNvPr id="12" name="Picture 2"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11718" y="1486455"/>
            <a:ext cx="6849952" cy="830997"/>
          </a:xfrm>
          <a:prstGeom prst="rect">
            <a:avLst/>
          </a:prstGeom>
          <a:noFill/>
        </p:spPr>
        <p:txBody>
          <a:bodyPr wrap="none" rtlCol="0">
            <a:spAutoFit/>
          </a:bodyPr>
          <a:lstStyle/>
          <a:p>
            <a:pPr algn="ctr"/>
            <a:r>
              <a:rPr lang="fr-CA" b="1" dirty="0" smtClean="0">
                <a:solidFill>
                  <a:srgbClr val="FF0000"/>
                </a:solidFill>
              </a:rPr>
              <a:t>Même question</a:t>
            </a:r>
            <a:r>
              <a:rPr lang="fr-CA" dirty="0" smtClean="0"/>
              <a:t>: comment identifier dans cette image </a:t>
            </a:r>
          </a:p>
          <a:p>
            <a:pPr algn="ctr"/>
            <a:r>
              <a:rPr lang="fr-CA" dirty="0" smtClean="0"/>
              <a:t>ce qui permet au réseau de prédire la classe « chien »?</a:t>
            </a:r>
            <a:endParaRPr lang="en-CA" dirty="0"/>
          </a:p>
        </p:txBody>
      </p:sp>
      <p:sp>
        <p:nvSpPr>
          <p:cNvPr id="14" name="TextBox 13"/>
          <p:cNvSpPr txBox="1"/>
          <p:nvPr/>
        </p:nvSpPr>
        <p:spPr>
          <a:xfrm>
            <a:off x="7454429" y="3299287"/>
            <a:ext cx="1322798" cy="400110"/>
          </a:xfrm>
          <a:prstGeom prst="rect">
            <a:avLst/>
          </a:prstGeom>
          <a:noFill/>
        </p:spPr>
        <p:txBody>
          <a:bodyPr wrap="none" rtlCol="0">
            <a:spAutoFit/>
          </a:bodyPr>
          <a:lstStyle/>
          <a:p>
            <a:r>
              <a:rPr lang="en-CA" sz="2000" b="1" dirty="0" smtClean="0">
                <a:solidFill>
                  <a:schemeClr val="accent1">
                    <a:lumMod val="50000"/>
                  </a:schemeClr>
                </a:solidFill>
              </a:rPr>
              <a:t>‘</a:t>
            </a:r>
            <a:r>
              <a:rPr lang="en-CA" sz="2000" b="1" dirty="0" err="1" smtClean="0">
                <a:solidFill>
                  <a:schemeClr val="accent1">
                    <a:lumMod val="50000"/>
                  </a:schemeClr>
                </a:solidFill>
              </a:rPr>
              <a:t>chien</a:t>
            </a:r>
            <a:r>
              <a:rPr lang="en-CA" sz="2000" b="1" dirty="0" smtClean="0">
                <a:solidFill>
                  <a:schemeClr val="accent1">
                    <a:lumMod val="50000"/>
                  </a:schemeClr>
                </a:solidFill>
              </a:rPr>
              <a:t> .91’</a:t>
            </a:r>
            <a:endParaRPr lang="en-CA" sz="2000" b="1" dirty="0">
              <a:solidFill>
                <a:schemeClr val="accent1">
                  <a:lumMod val="50000"/>
                </a:schemeClr>
              </a:solidFill>
            </a:endParaRPr>
          </a:p>
        </p:txBody>
      </p:sp>
      <p:sp>
        <p:nvSpPr>
          <p:cNvPr id="15" name="object 6"/>
          <p:cNvSpPr txBox="1"/>
          <p:nvPr/>
        </p:nvSpPr>
        <p:spPr>
          <a:xfrm>
            <a:off x="369894" y="6166862"/>
            <a:ext cx="6896966" cy="270330"/>
          </a:xfrm>
          <a:prstGeom prst="rect">
            <a:avLst/>
          </a:prstGeom>
        </p:spPr>
        <p:txBody>
          <a:bodyPr vert="horz" wrap="square" lIns="0" tIns="0" rIns="0" bIns="0" rtlCol="0">
            <a:spAutoFit/>
          </a:bodyPr>
          <a:lstStyle/>
          <a:p>
            <a:pPr>
              <a:lnSpc>
                <a:spcPts val="625"/>
              </a:lnSpc>
              <a:spcBef>
                <a:spcPts val="0"/>
              </a:spcBef>
              <a:spcAft>
                <a:spcPts val="0"/>
              </a:spcAft>
            </a:pPr>
            <a:r>
              <a:rPr sz="1100" dirty="0">
                <a:solidFill>
                  <a:srgbClr val="000000"/>
                </a:solidFill>
                <a:latin typeface="+mj-lt"/>
                <a:cs typeface="IQFNOR+ArialMT"/>
              </a:rPr>
              <a:t>Simonyan, Vedaldi, and Zisserman, “Deep Inside Convolutional Networks: Visualising Image Classification </a:t>
            </a:r>
            <a:r>
              <a:rPr sz="1100" dirty="0" smtClean="0">
                <a:solidFill>
                  <a:srgbClr val="000000"/>
                </a:solidFill>
                <a:latin typeface="+mj-lt"/>
                <a:cs typeface="IQFNOR+ArialMT"/>
              </a:rPr>
              <a:t>Models</a:t>
            </a:r>
            <a:endParaRPr lang="fr-CA" sz="1100" dirty="0" smtClean="0">
              <a:solidFill>
                <a:srgbClr val="000000"/>
              </a:solidFill>
              <a:latin typeface="+mj-lt"/>
              <a:cs typeface="IQFNOR+ArialMT"/>
            </a:endParaRPr>
          </a:p>
          <a:p>
            <a:pPr>
              <a:lnSpc>
                <a:spcPts val="625"/>
              </a:lnSpc>
              <a:spcBef>
                <a:spcPts val="0"/>
              </a:spcBef>
              <a:spcAft>
                <a:spcPts val="0"/>
              </a:spcAft>
            </a:pPr>
            <a:endParaRPr sz="1100" dirty="0">
              <a:solidFill>
                <a:srgbClr val="000000"/>
              </a:solidFill>
              <a:latin typeface="+mj-lt"/>
              <a:cs typeface="IQFNOR+ArialMT"/>
            </a:endParaRPr>
          </a:p>
          <a:p>
            <a:pPr>
              <a:lnSpc>
                <a:spcPts val="625"/>
              </a:lnSpc>
              <a:spcBef>
                <a:spcPts val="174"/>
              </a:spcBef>
              <a:spcAft>
                <a:spcPts val="0"/>
              </a:spcAft>
            </a:pPr>
            <a:r>
              <a:rPr sz="1100" dirty="0">
                <a:solidFill>
                  <a:srgbClr val="000000"/>
                </a:solidFill>
                <a:latin typeface="+mj-lt"/>
                <a:cs typeface="IQFNOR+ArialMT"/>
              </a:rPr>
              <a:t>and Saliency Maps”, ICLR Workshop 2014</a:t>
            </a:r>
            <a:r>
              <a:rPr sz="1100" dirty="0" smtClean="0">
                <a:solidFill>
                  <a:srgbClr val="000000"/>
                </a:solidFill>
                <a:latin typeface="+mj-lt"/>
                <a:cs typeface="IQFNOR+ArialMT"/>
              </a:rPr>
              <a:t>.</a:t>
            </a:r>
            <a:endParaRPr sz="1100" dirty="0">
              <a:solidFill>
                <a:srgbClr val="000000"/>
              </a:solidFill>
              <a:latin typeface="+mj-lt"/>
              <a:cs typeface="IQFNOR+ArialMT"/>
            </a:endParaRPr>
          </a:p>
        </p:txBody>
      </p:sp>
      <p:sp>
        <p:nvSpPr>
          <p:cNvPr id="16" name="object 6"/>
          <p:cNvSpPr txBox="1"/>
          <p:nvPr/>
        </p:nvSpPr>
        <p:spPr>
          <a:xfrm>
            <a:off x="365050" y="6526504"/>
            <a:ext cx="4996659" cy="211083"/>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a:t>
            </a:r>
            <a:r>
              <a:rPr sz="1050" dirty="0" smtClean="0">
                <a:solidFill>
                  <a:srgbClr val="000000"/>
                </a:solidFill>
                <a:latin typeface="+mj-lt"/>
                <a:cs typeface="IQFNOR+ArialMT"/>
              </a:rPr>
              <a:t>2014</a:t>
            </a:r>
            <a:endParaRPr lang="en-CA" sz="1050" dirty="0" smtClean="0">
              <a:solidFill>
                <a:srgbClr val="000000"/>
              </a:solidFill>
              <a:latin typeface="+mj-lt"/>
              <a:cs typeface="IQFNOR+ArialMT"/>
            </a:endParaRPr>
          </a:p>
          <a:p>
            <a:pPr>
              <a:lnSpc>
                <a:spcPts val="833"/>
              </a:lnSpc>
              <a:spcBef>
                <a:spcPts val="0"/>
              </a:spcBef>
              <a:spcAft>
                <a:spcPts val="0"/>
              </a:spcAft>
            </a:pPr>
            <a:endParaRPr sz="1050" dirty="0">
              <a:solidFill>
                <a:srgbClr val="000000"/>
              </a:solidFill>
              <a:latin typeface="+mj-lt"/>
              <a:cs typeface="IQFNOR+ArialMT"/>
            </a:endParaRPr>
          </a:p>
        </p:txBody>
      </p:sp>
      <p:sp>
        <p:nvSpPr>
          <p:cNvPr id="3" name="Rectangle 2"/>
          <p:cNvSpPr/>
          <p:nvPr/>
        </p:nvSpPr>
        <p:spPr>
          <a:xfrm>
            <a:off x="281940" y="5851073"/>
            <a:ext cx="7475220" cy="261610"/>
          </a:xfrm>
          <a:prstGeom prst="rect">
            <a:avLst/>
          </a:prstGeom>
        </p:spPr>
        <p:txBody>
          <a:bodyPr wrap="square">
            <a:spAutoFit/>
          </a:bodyPr>
          <a:lstStyle/>
          <a:p>
            <a:r>
              <a:rPr lang="en-CA" sz="1100" dirty="0"/>
              <a:t>JT </a:t>
            </a:r>
            <a:r>
              <a:rPr lang="en-CA" sz="1100" dirty="0" err="1"/>
              <a:t>Springenberg</a:t>
            </a:r>
            <a:r>
              <a:rPr lang="en-CA" sz="1100" dirty="0"/>
              <a:t>, A </a:t>
            </a:r>
            <a:r>
              <a:rPr lang="en-CA" sz="1100" dirty="0" err="1"/>
              <a:t>Dosovitskiy</a:t>
            </a:r>
            <a:r>
              <a:rPr lang="en-CA" sz="1100" dirty="0"/>
              <a:t>, T </a:t>
            </a:r>
            <a:r>
              <a:rPr lang="en-CA" sz="1100" dirty="0" err="1"/>
              <a:t>Brox</a:t>
            </a:r>
            <a:r>
              <a:rPr lang="en-CA" sz="1100" dirty="0"/>
              <a:t>, </a:t>
            </a:r>
            <a:r>
              <a:rPr lang="en-CA" sz="1100" dirty="0" err="1" smtClean="0"/>
              <a:t>M.Riedmiller</a:t>
            </a:r>
            <a:r>
              <a:rPr lang="en-CA" sz="1100" dirty="0" smtClean="0"/>
              <a:t>, “Striving for simplicity: the all convolutional net”, ICLR 2015</a:t>
            </a:r>
            <a:endParaRPr lang="en-CA" sz="1100" dirty="0"/>
          </a:p>
        </p:txBody>
      </p:sp>
    </p:spTree>
    <p:extLst>
      <p:ext uri="{BB962C8B-B14F-4D97-AF65-F5344CB8AC3E}">
        <p14:creationId xmlns:p14="http://schemas.microsoft.com/office/powerpoint/2010/main" val="3671459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1442" dirty="0">
                <a:solidFill>
                  <a:srgbClr val="FFFFFF"/>
                </a:solidFill>
                <a:latin typeface="IQFNOR+ArialMT"/>
                <a:cs typeface="IQFNOR+ArialMT"/>
              </a:rPr>
              <a:t> </a:t>
            </a:r>
            <a:r>
              <a:rPr sz="2000" dirty="0">
                <a:solidFill>
                  <a:srgbClr val="FFFFFF"/>
                </a:solidFill>
                <a:latin typeface="IQFNOR+ArialMT"/>
                <a:cs typeface="IQFNOR+ArialMT"/>
              </a:rPr>
              <a:t>14</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pic>
        <p:nvPicPr>
          <p:cNvPr id="871426" name="Picture 2" descr="C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4" y="93424"/>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a:t>
            </a:r>
            <a:r>
              <a:rPr lang="fr-CA" kern="0" dirty="0" err="1" smtClean="0"/>
              <a:t>rétropropagation</a:t>
            </a:r>
            <a:endParaRPr lang="fr-CA" kern="0" dirty="0" smtClean="0"/>
          </a:p>
          <a:p>
            <a:pPr algn="l"/>
            <a:r>
              <a:rPr lang="en-CA" sz="1600" kern="0" dirty="0">
                <a:solidFill>
                  <a:srgbClr val="000000"/>
                </a:solidFill>
                <a:latin typeface="Times New Roman" pitchFamily="18" charset="0"/>
                <a:ea typeface="+mn-ea"/>
                <a:cs typeface="+mn-cs"/>
              </a:rPr>
              <a:t>[</a:t>
            </a:r>
            <a:r>
              <a:rPr lang="en-CA" sz="1600" kern="0" dirty="0" err="1">
                <a:solidFill>
                  <a:srgbClr val="000000"/>
                </a:solidFill>
                <a:latin typeface="Times New Roman" pitchFamily="18" charset="0"/>
                <a:ea typeface="+mn-ea"/>
                <a:cs typeface="+mn-cs"/>
              </a:rPr>
              <a:t>Simonyan</a:t>
            </a:r>
            <a:r>
              <a:rPr lang="en-CA" sz="1600" kern="0" dirty="0">
                <a:solidFill>
                  <a:srgbClr val="000000"/>
                </a:solidFill>
                <a:latin typeface="Times New Roman" pitchFamily="18" charset="0"/>
                <a:ea typeface="+mn-ea"/>
                <a:cs typeface="+mn-cs"/>
              </a:rPr>
              <a:t> et al. 2014], [</a:t>
            </a:r>
            <a:r>
              <a:rPr lang="en-CA" sz="1600" kern="0" dirty="0" err="1">
                <a:solidFill>
                  <a:srgbClr val="000000"/>
                </a:solidFill>
                <a:latin typeface="Times New Roman" pitchFamily="18" charset="0"/>
                <a:ea typeface="+mn-ea"/>
                <a:cs typeface="+mn-cs"/>
              </a:rPr>
              <a:t>Zeiler-Fergu</a:t>
            </a:r>
            <a:r>
              <a:rPr lang="en-CA" sz="1600" kern="0" dirty="0">
                <a:solidFill>
                  <a:srgbClr val="000000"/>
                </a:solidFill>
                <a:latin typeface="Times New Roman" pitchFamily="18" charset="0"/>
                <a:ea typeface="+mn-ea"/>
                <a:cs typeface="+mn-cs"/>
              </a:rPr>
              <a:t> 2014], [</a:t>
            </a:r>
            <a:r>
              <a:rPr lang="en-CA" sz="1600" dirty="0" err="1">
                <a:solidFill>
                  <a:srgbClr val="000000"/>
                </a:solidFill>
                <a:latin typeface="Times New Roman" pitchFamily="18" charset="0"/>
                <a:ea typeface="+mn-ea"/>
                <a:cs typeface="+mn-cs"/>
              </a:rPr>
              <a:t>Springenberg</a:t>
            </a:r>
            <a:r>
              <a:rPr lang="en-CA" sz="1600" dirty="0">
                <a:solidFill>
                  <a:srgbClr val="000000"/>
                </a:solidFill>
                <a:latin typeface="Times New Roman" pitchFamily="18" charset="0"/>
                <a:ea typeface="+mn-ea"/>
                <a:cs typeface="+mn-cs"/>
              </a:rPr>
              <a:t> et al., 2015]</a:t>
            </a:r>
            <a:endParaRPr lang="en-CA" sz="2000" kern="0" dirty="0"/>
          </a:p>
        </p:txBody>
      </p:sp>
      <p:pic>
        <p:nvPicPr>
          <p:cNvPr id="12" name="Picture 2"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3538" y="1486455"/>
            <a:ext cx="8008924" cy="830997"/>
          </a:xfrm>
          <a:prstGeom prst="rect">
            <a:avLst/>
          </a:prstGeom>
          <a:noFill/>
        </p:spPr>
        <p:txBody>
          <a:bodyPr wrap="none" rtlCol="0">
            <a:spAutoFit/>
          </a:bodyPr>
          <a:lstStyle/>
          <a:p>
            <a:r>
              <a:rPr lang="fr-CA" b="1" dirty="0" smtClean="0">
                <a:solidFill>
                  <a:srgbClr val="FF0000"/>
                </a:solidFill>
              </a:rPr>
              <a:t>Étape 1</a:t>
            </a:r>
            <a:r>
              <a:rPr lang="fr-CA" dirty="0" smtClean="0"/>
              <a:t>: pré-entrainer le réseau sur une grosse base de données</a:t>
            </a:r>
          </a:p>
          <a:p>
            <a:r>
              <a:rPr lang="fr-CA" dirty="0" smtClean="0"/>
              <a:t>	   (ex. </a:t>
            </a:r>
            <a:r>
              <a:rPr lang="fr-CA" dirty="0" err="1" smtClean="0"/>
              <a:t>ImageNet</a:t>
            </a:r>
            <a:r>
              <a:rPr lang="fr-CA" dirty="0" smtClean="0"/>
              <a:t>)</a:t>
            </a:r>
            <a:endParaRPr lang="en-CA" dirty="0"/>
          </a:p>
        </p:txBody>
      </p:sp>
      <p:sp>
        <p:nvSpPr>
          <p:cNvPr id="9" name="object 6"/>
          <p:cNvSpPr txBox="1"/>
          <p:nvPr/>
        </p:nvSpPr>
        <p:spPr>
          <a:xfrm>
            <a:off x="369894" y="6166862"/>
            <a:ext cx="6896966" cy="270330"/>
          </a:xfrm>
          <a:prstGeom prst="rect">
            <a:avLst/>
          </a:prstGeom>
        </p:spPr>
        <p:txBody>
          <a:bodyPr vert="horz" wrap="square" lIns="0" tIns="0" rIns="0" bIns="0" rtlCol="0">
            <a:spAutoFit/>
          </a:bodyPr>
          <a:lstStyle/>
          <a:p>
            <a:pPr>
              <a:lnSpc>
                <a:spcPts val="625"/>
              </a:lnSpc>
              <a:spcBef>
                <a:spcPts val="0"/>
              </a:spcBef>
              <a:spcAft>
                <a:spcPts val="0"/>
              </a:spcAft>
            </a:pPr>
            <a:r>
              <a:rPr sz="1100" dirty="0">
                <a:solidFill>
                  <a:srgbClr val="000000"/>
                </a:solidFill>
                <a:latin typeface="+mj-lt"/>
                <a:cs typeface="IQFNOR+ArialMT"/>
              </a:rPr>
              <a:t>Simonyan, Vedaldi, and Zisserman, “Deep Inside Convolutional Networks: Visualising Image Classification </a:t>
            </a:r>
            <a:r>
              <a:rPr sz="1100" dirty="0" smtClean="0">
                <a:solidFill>
                  <a:srgbClr val="000000"/>
                </a:solidFill>
                <a:latin typeface="+mj-lt"/>
                <a:cs typeface="IQFNOR+ArialMT"/>
              </a:rPr>
              <a:t>Models</a:t>
            </a:r>
            <a:endParaRPr lang="fr-CA" sz="1100" dirty="0" smtClean="0">
              <a:solidFill>
                <a:srgbClr val="000000"/>
              </a:solidFill>
              <a:latin typeface="+mj-lt"/>
              <a:cs typeface="IQFNOR+ArialMT"/>
            </a:endParaRPr>
          </a:p>
          <a:p>
            <a:pPr>
              <a:lnSpc>
                <a:spcPts val="625"/>
              </a:lnSpc>
              <a:spcBef>
                <a:spcPts val="0"/>
              </a:spcBef>
              <a:spcAft>
                <a:spcPts val="0"/>
              </a:spcAft>
            </a:pPr>
            <a:endParaRPr sz="1100" dirty="0">
              <a:solidFill>
                <a:srgbClr val="000000"/>
              </a:solidFill>
              <a:latin typeface="+mj-lt"/>
              <a:cs typeface="IQFNOR+ArialMT"/>
            </a:endParaRPr>
          </a:p>
          <a:p>
            <a:pPr>
              <a:lnSpc>
                <a:spcPts val="625"/>
              </a:lnSpc>
              <a:spcBef>
                <a:spcPts val="174"/>
              </a:spcBef>
              <a:spcAft>
                <a:spcPts val="0"/>
              </a:spcAft>
            </a:pPr>
            <a:r>
              <a:rPr sz="1100" dirty="0">
                <a:solidFill>
                  <a:srgbClr val="000000"/>
                </a:solidFill>
                <a:latin typeface="+mj-lt"/>
                <a:cs typeface="IQFNOR+ArialMT"/>
              </a:rPr>
              <a:t>and Saliency Maps”, ICLR Workshop 2014</a:t>
            </a:r>
            <a:r>
              <a:rPr sz="1100" dirty="0" smtClean="0">
                <a:solidFill>
                  <a:srgbClr val="000000"/>
                </a:solidFill>
                <a:latin typeface="+mj-lt"/>
                <a:cs typeface="IQFNOR+ArialMT"/>
              </a:rPr>
              <a:t>.</a:t>
            </a:r>
            <a:endParaRPr sz="1100" dirty="0">
              <a:solidFill>
                <a:srgbClr val="000000"/>
              </a:solidFill>
              <a:latin typeface="+mj-lt"/>
              <a:cs typeface="IQFNOR+ArialMT"/>
            </a:endParaRPr>
          </a:p>
        </p:txBody>
      </p:sp>
      <p:sp>
        <p:nvSpPr>
          <p:cNvPr id="11" name="object 6"/>
          <p:cNvSpPr txBox="1"/>
          <p:nvPr/>
        </p:nvSpPr>
        <p:spPr>
          <a:xfrm>
            <a:off x="365050" y="6526504"/>
            <a:ext cx="4996659" cy="211083"/>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a:t>
            </a:r>
            <a:r>
              <a:rPr sz="1050" dirty="0" smtClean="0">
                <a:solidFill>
                  <a:srgbClr val="000000"/>
                </a:solidFill>
                <a:latin typeface="+mj-lt"/>
                <a:cs typeface="IQFNOR+ArialMT"/>
              </a:rPr>
              <a:t>2014</a:t>
            </a:r>
            <a:endParaRPr lang="en-CA" sz="1050" dirty="0" smtClean="0">
              <a:solidFill>
                <a:srgbClr val="000000"/>
              </a:solidFill>
              <a:latin typeface="+mj-lt"/>
              <a:cs typeface="IQFNOR+ArialMT"/>
            </a:endParaRPr>
          </a:p>
          <a:p>
            <a:pPr>
              <a:lnSpc>
                <a:spcPts val="833"/>
              </a:lnSpc>
              <a:spcBef>
                <a:spcPts val="0"/>
              </a:spcBef>
              <a:spcAft>
                <a:spcPts val="0"/>
              </a:spcAft>
            </a:pPr>
            <a:endParaRPr sz="1050" dirty="0">
              <a:solidFill>
                <a:srgbClr val="000000"/>
              </a:solidFill>
              <a:latin typeface="+mj-lt"/>
              <a:cs typeface="IQFNOR+ArialMT"/>
            </a:endParaRPr>
          </a:p>
        </p:txBody>
      </p:sp>
      <p:sp>
        <p:nvSpPr>
          <p:cNvPr id="14" name="Rectangle 13"/>
          <p:cNvSpPr/>
          <p:nvPr/>
        </p:nvSpPr>
        <p:spPr>
          <a:xfrm>
            <a:off x="281940" y="5851073"/>
            <a:ext cx="7475220" cy="261610"/>
          </a:xfrm>
          <a:prstGeom prst="rect">
            <a:avLst/>
          </a:prstGeom>
        </p:spPr>
        <p:txBody>
          <a:bodyPr wrap="square">
            <a:spAutoFit/>
          </a:bodyPr>
          <a:lstStyle/>
          <a:p>
            <a:r>
              <a:rPr lang="en-CA" sz="1100" dirty="0"/>
              <a:t>JT </a:t>
            </a:r>
            <a:r>
              <a:rPr lang="en-CA" sz="1100" dirty="0" err="1"/>
              <a:t>Springenberg</a:t>
            </a:r>
            <a:r>
              <a:rPr lang="en-CA" sz="1100" dirty="0"/>
              <a:t>, A </a:t>
            </a:r>
            <a:r>
              <a:rPr lang="en-CA" sz="1100" dirty="0" err="1"/>
              <a:t>Dosovitskiy</a:t>
            </a:r>
            <a:r>
              <a:rPr lang="en-CA" sz="1100" dirty="0"/>
              <a:t>, T </a:t>
            </a:r>
            <a:r>
              <a:rPr lang="en-CA" sz="1100" dirty="0" err="1"/>
              <a:t>Brox</a:t>
            </a:r>
            <a:r>
              <a:rPr lang="en-CA" sz="1100" dirty="0"/>
              <a:t>, </a:t>
            </a:r>
            <a:r>
              <a:rPr lang="en-CA" sz="1100" dirty="0" err="1" smtClean="0"/>
              <a:t>M.Riedmiller</a:t>
            </a:r>
            <a:r>
              <a:rPr lang="en-CA" sz="1100" dirty="0" smtClean="0"/>
              <a:t>, “Striving for simplicity: the all convolutional net”, ICLR 2015</a:t>
            </a:r>
            <a:endParaRPr lang="en-CA" sz="1100" dirty="0"/>
          </a:p>
        </p:txBody>
      </p:sp>
    </p:spTree>
    <p:extLst>
      <p:ext uri="{BB962C8B-B14F-4D97-AF65-F5344CB8AC3E}">
        <p14:creationId xmlns:p14="http://schemas.microsoft.com/office/powerpoint/2010/main" val="12434915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1442" dirty="0">
                <a:solidFill>
                  <a:srgbClr val="FFFFFF"/>
                </a:solidFill>
                <a:latin typeface="IQFNOR+ArialMT"/>
                <a:cs typeface="IQFNOR+ArialMT"/>
              </a:rPr>
              <a:t> </a:t>
            </a:r>
            <a:r>
              <a:rPr sz="2000" dirty="0">
                <a:solidFill>
                  <a:srgbClr val="FFFFFF"/>
                </a:solidFill>
                <a:latin typeface="IQFNOR+ArialMT"/>
                <a:cs typeface="IQFNOR+ArialMT"/>
              </a:rPr>
              <a:t>14</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pic>
        <p:nvPicPr>
          <p:cNvPr id="871426" name="Picture 2" descr="C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4" y="93424"/>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a:t>
            </a:r>
            <a:r>
              <a:rPr lang="fr-CA" kern="0" dirty="0" err="1" smtClean="0"/>
              <a:t>rétropropagation</a:t>
            </a:r>
            <a:endParaRPr lang="fr-CA" kern="0" dirty="0" smtClean="0"/>
          </a:p>
          <a:p>
            <a:pPr algn="l"/>
            <a:r>
              <a:rPr lang="en-CA" sz="1600" kern="0" dirty="0">
                <a:solidFill>
                  <a:srgbClr val="000000"/>
                </a:solidFill>
                <a:latin typeface="Times New Roman" pitchFamily="18" charset="0"/>
                <a:ea typeface="+mn-ea"/>
                <a:cs typeface="+mn-cs"/>
              </a:rPr>
              <a:t>[</a:t>
            </a:r>
            <a:r>
              <a:rPr lang="en-CA" sz="1600" kern="0" dirty="0" err="1">
                <a:solidFill>
                  <a:srgbClr val="000000"/>
                </a:solidFill>
                <a:latin typeface="Times New Roman" pitchFamily="18" charset="0"/>
                <a:ea typeface="+mn-ea"/>
                <a:cs typeface="+mn-cs"/>
              </a:rPr>
              <a:t>Simonyan</a:t>
            </a:r>
            <a:r>
              <a:rPr lang="en-CA" sz="1600" kern="0" dirty="0">
                <a:solidFill>
                  <a:srgbClr val="000000"/>
                </a:solidFill>
                <a:latin typeface="Times New Roman" pitchFamily="18" charset="0"/>
                <a:ea typeface="+mn-ea"/>
                <a:cs typeface="+mn-cs"/>
              </a:rPr>
              <a:t> et al. 2014], [</a:t>
            </a:r>
            <a:r>
              <a:rPr lang="en-CA" sz="1600" kern="0" dirty="0" err="1">
                <a:solidFill>
                  <a:srgbClr val="000000"/>
                </a:solidFill>
                <a:latin typeface="Times New Roman" pitchFamily="18" charset="0"/>
                <a:ea typeface="+mn-ea"/>
                <a:cs typeface="+mn-cs"/>
              </a:rPr>
              <a:t>Zeiler-Fergu</a:t>
            </a:r>
            <a:r>
              <a:rPr lang="en-CA" sz="1600" kern="0" dirty="0">
                <a:solidFill>
                  <a:srgbClr val="000000"/>
                </a:solidFill>
                <a:latin typeface="Times New Roman" pitchFamily="18" charset="0"/>
                <a:ea typeface="+mn-ea"/>
                <a:cs typeface="+mn-cs"/>
              </a:rPr>
              <a:t> 2014], [</a:t>
            </a:r>
            <a:r>
              <a:rPr lang="en-CA" sz="1600" dirty="0" err="1">
                <a:solidFill>
                  <a:srgbClr val="000000"/>
                </a:solidFill>
                <a:latin typeface="Times New Roman" pitchFamily="18" charset="0"/>
                <a:ea typeface="+mn-ea"/>
                <a:cs typeface="+mn-cs"/>
              </a:rPr>
              <a:t>Springenberg</a:t>
            </a:r>
            <a:r>
              <a:rPr lang="en-CA" sz="1600" dirty="0">
                <a:solidFill>
                  <a:srgbClr val="000000"/>
                </a:solidFill>
                <a:latin typeface="Times New Roman" pitchFamily="18" charset="0"/>
                <a:ea typeface="+mn-ea"/>
                <a:cs typeface="+mn-cs"/>
              </a:rPr>
              <a:t> et al., 2015]</a:t>
            </a:r>
            <a:endParaRPr lang="en-CA" sz="2000" kern="0" dirty="0"/>
          </a:p>
        </p:txBody>
      </p:sp>
      <p:pic>
        <p:nvPicPr>
          <p:cNvPr id="12" name="Picture 2"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3538" y="1486455"/>
            <a:ext cx="4334841" cy="461665"/>
          </a:xfrm>
          <a:prstGeom prst="rect">
            <a:avLst/>
          </a:prstGeom>
          <a:noFill/>
        </p:spPr>
        <p:txBody>
          <a:bodyPr wrap="none" rtlCol="0">
            <a:spAutoFit/>
          </a:bodyPr>
          <a:lstStyle/>
          <a:p>
            <a:r>
              <a:rPr lang="fr-CA" b="1" dirty="0" smtClean="0">
                <a:solidFill>
                  <a:srgbClr val="FF0000"/>
                </a:solidFill>
              </a:rPr>
              <a:t>Étape 2</a:t>
            </a:r>
            <a:r>
              <a:rPr lang="fr-CA" dirty="0" smtClean="0"/>
              <a:t>: </a:t>
            </a:r>
            <a:r>
              <a:rPr lang="fr-CA" dirty="0" err="1" smtClean="0"/>
              <a:t>prop</a:t>
            </a:r>
            <a:r>
              <a:rPr lang="fr-CA" dirty="0" smtClean="0"/>
              <a:t>. avant d’une image</a:t>
            </a:r>
            <a:endParaRPr lang="en-CA" dirty="0"/>
          </a:p>
        </p:txBody>
      </p:sp>
      <p:cxnSp>
        <p:nvCxnSpPr>
          <p:cNvPr id="3" name="Straight Arrow Connector 2"/>
          <p:cNvCxnSpPr/>
          <p:nvPr/>
        </p:nvCxnSpPr>
        <p:spPr>
          <a:xfrm flipV="1">
            <a:off x="2019927" y="2543695"/>
            <a:ext cx="5434502" cy="8312"/>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1" name="object 6"/>
          <p:cNvSpPr txBox="1"/>
          <p:nvPr/>
        </p:nvSpPr>
        <p:spPr>
          <a:xfrm>
            <a:off x="369894" y="6166862"/>
            <a:ext cx="6896966" cy="270330"/>
          </a:xfrm>
          <a:prstGeom prst="rect">
            <a:avLst/>
          </a:prstGeom>
        </p:spPr>
        <p:txBody>
          <a:bodyPr vert="horz" wrap="square" lIns="0" tIns="0" rIns="0" bIns="0" rtlCol="0">
            <a:spAutoFit/>
          </a:bodyPr>
          <a:lstStyle/>
          <a:p>
            <a:pPr>
              <a:lnSpc>
                <a:spcPts val="625"/>
              </a:lnSpc>
              <a:spcBef>
                <a:spcPts val="0"/>
              </a:spcBef>
              <a:spcAft>
                <a:spcPts val="0"/>
              </a:spcAft>
            </a:pPr>
            <a:r>
              <a:rPr sz="1100" dirty="0">
                <a:solidFill>
                  <a:srgbClr val="000000"/>
                </a:solidFill>
                <a:latin typeface="+mj-lt"/>
                <a:cs typeface="IQFNOR+ArialMT"/>
              </a:rPr>
              <a:t>Simonyan, Vedaldi, and Zisserman, “Deep Inside Convolutional Networks: Visualising Image Classification </a:t>
            </a:r>
            <a:r>
              <a:rPr sz="1100" dirty="0" smtClean="0">
                <a:solidFill>
                  <a:srgbClr val="000000"/>
                </a:solidFill>
                <a:latin typeface="+mj-lt"/>
                <a:cs typeface="IQFNOR+ArialMT"/>
              </a:rPr>
              <a:t>Models</a:t>
            </a:r>
            <a:endParaRPr lang="fr-CA" sz="1100" dirty="0" smtClean="0">
              <a:solidFill>
                <a:srgbClr val="000000"/>
              </a:solidFill>
              <a:latin typeface="+mj-lt"/>
              <a:cs typeface="IQFNOR+ArialMT"/>
            </a:endParaRPr>
          </a:p>
          <a:p>
            <a:pPr>
              <a:lnSpc>
                <a:spcPts val="625"/>
              </a:lnSpc>
              <a:spcBef>
                <a:spcPts val="0"/>
              </a:spcBef>
              <a:spcAft>
                <a:spcPts val="0"/>
              </a:spcAft>
            </a:pPr>
            <a:endParaRPr sz="1100" dirty="0">
              <a:solidFill>
                <a:srgbClr val="000000"/>
              </a:solidFill>
              <a:latin typeface="+mj-lt"/>
              <a:cs typeface="IQFNOR+ArialMT"/>
            </a:endParaRPr>
          </a:p>
          <a:p>
            <a:pPr>
              <a:lnSpc>
                <a:spcPts val="625"/>
              </a:lnSpc>
              <a:spcBef>
                <a:spcPts val="174"/>
              </a:spcBef>
              <a:spcAft>
                <a:spcPts val="0"/>
              </a:spcAft>
            </a:pPr>
            <a:r>
              <a:rPr sz="1100" dirty="0">
                <a:solidFill>
                  <a:srgbClr val="000000"/>
                </a:solidFill>
                <a:latin typeface="+mj-lt"/>
                <a:cs typeface="IQFNOR+ArialMT"/>
              </a:rPr>
              <a:t>and Saliency Maps”, ICLR Workshop 2014</a:t>
            </a:r>
            <a:r>
              <a:rPr sz="1100" dirty="0" smtClean="0">
                <a:solidFill>
                  <a:srgbClr val="000000"/>
                </a:solidFill>
                <a:latin typeface="+mj-lt"/>
                <a:cs typeface="IQFNOR+ArialMT"/>
              </a:rPr>
              <a:t>.</a:t>
            </a:r>
            <a:endParaRPr sz="1100" dirty="0">
              <a:solidFill>
                <a:srgbClr val="000000"/>
              </a:solidFill>
              <a:latin typeface="+mj-lt"/>
              <a:cs typeface="IQFNOR+ArialMT"/>
            </a:endParaRPr>
          </a:p>
        </p:txBody>
      </p:sp>
      <p:sp>
        <p:nvSpPr>
          <p:cNvPr id="14" name="object 6"/>
          <p:cNvSpPr txBox="1"/>
          <p:nvPr/>
        </p:nvSpPr>
        <p:spPr>
          <a:xfrm>
            <a:off x="365050" y="6526504"/>
            <a:ext cx="4996659" cy="211083"/>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a:t>
            </a:r>
            <a:r>
              <a:rPr sz="1050" dirty="0" smtClean="0">
                <a:solidFill>
                  <a:srgbClr val="000000"/>
                </a:solidFill>
                <a:latin typeface="+mj-lt"/>
                <a:cs typeface="IQFNOR+ArialMT"/>
              </a:rPr>
              <a:t>2014</a:t>
            </a:r>
            <a:endParaRPr lang="en-CA" sz="1050" dirty="0" smtClean="0">
              <a:solidFill>
                <a:srgbClr val="000000"/>
              </a:solidFill>
              <a:latin typeface="+mj-lt"/>
              <a:cs typeface="IQFNOR+ArialMT"/>
            </a:endParaRPr>
          </a:p>
          <a:p>
            <a:pPr>
              <a:lnSpc>
                <a:spcPts val="833"/>
              </a:lnSpc>
              <a:spcBef>
                <a:spcPts val="0"/>
              </a:spcBef>
              <a:spcAft>
                <a:spcPts val="0"/>
              </a:spcAft>
            </a:pPr>
            <a:endParaRPr sz="1050" dirty="0">
              <a:solidFill>
                <a:srgbClr val="000000"/>
              </a:solidFill>
              <a:latin typeface="+mj-lt"/>
              <a:cs typeface="IQFNOR+ArialMT"/>
            </a:endParaRPr>
          </a:p>
        </p:txBody>
      </p:sp>
      <p:sp>
        <p:nvSpPr>
          <p:cNvPr id="15" name="Rectangle 14"/>
          <p:cNvSpPr/>
          <p:nvPr/>
        </p:nvSpPr>
        <p:spPr>
          <a:xfrm>
            <a:off x="281940" y="5851073"/>
            <a:ext cx="7475220" cy="261610"/>
          </a:xfrm>
          <a:prstGeom prst="rect">
            <a:avLst/>
          </a:prstGeom>
        </p:spPr>
        <p:txBody>
          <a:bodyPr wrap="square">
            <a:spAutoFit/>
          </a:bodyPr>
          <a:lstStyle/>
          <a:p>
            <a:r>
              <a:rPr lang="en-CA" sz="1100" dirty="0"/>
              <a:t>JT </a:t>
            </a:r>
            <a:r>
              <a:rPr lang="en-CA" sz="1100" dirty="0" err="1"/>
              <a:t>Springenberg</a:t>
            </a:r>
            <a:r>
              <a:rPr lang="en-CA" sz="1100" dirty="0"/>
              <a:t>, A </a:t>
            </a:r>
            <a:r>
              <a:rPr lang="en-CA" sz="1100" dirty="0" err="1"/>
              <a:t>Dosovitskiy</a:t>
            </a:r>
            <a:r>
              <a:rPr lang="en-CA" sz="1100" dirty="0"/>
              <a:t>, T </a:t>
            </a:r>
            <a:r>
              <a:rPr lang="en-CA" sz="1100" dirty="0" err="1"/>
              <a:t>Brox</a:t>
            </a:r>
            <a:r>
              <a:rPr lang="en-CA" sz="1100" dirty="0"/>
              <a:t>, </a:t>
            </a:r>
            <a:r>
              <a:rPr lang="en-CA" sz="1100" dirty="0" err="1" smtClean="0"/>
              <a:t>M.Riedmiller</a:t>
            </a:r>
            <a:r>
              <a:rPr lang="en-CA" sz="1100" dirty="0" smtClean="0"/>
              <a:t>, “Striving for simplicity: the all convolutional net”, ICLR 2015</a:t>
            </a:r>
            <a:endParaRPr lang="en-CA" sz="1100" dirty="0"/>
          </a:p>
        </p:txBody>
      </p:sp>
    </p:spTree>
    <p:extLst>
      <p:ext uri="{BB962C8B-B14F-4D97-AF65-F5344CB8AC3E}">
        <p14:creationId xmlns:p14="http://schemas.microsoft.com/office/powerpoint/2010/main" val="19317042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1442" dirty="0">
                <a:solidFill>
                  <a:srgbClr val="FFFFFF"/>
                </a:solidFill>
                <a:latin typeface="IQFNOR+ArialMT"/>
                <a:cs typeface="IQFNOR+ArialMT"/>
              </a:rPr>
              <a:t> </a:t>
            </a:r>
            <a:r>
              <a:rPr sz="2000" dirty="0">
                <a:solidFill>
                  <a:srgbClr val="FFFFFF"/>
                </a:solidFill>
                <a:latin typeface="IQFNOR+ArialMT"/>
                <a:cs typeface="IQFNOR+ArialMT"/>
              </a:rPr>
              <a:t>14</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4" y="93424"/>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a:t>
            </a:r>
            <a:r>
              <a:rPr lang="fr-CA" kern="0" dirty="0" err="1" smtClean="0"/>
              <a:t>rétropropagation</a:t>
            </a:r>
            <a:endParaRPr lang="fr-CA" kern="0" dirty="0" smtClean="0"/>
          </a:p>
          <a:p>
            <a:pPr algn="l"/>
            <a:r>
              <a:rPr lang="en-CA" sz="1600" kern="0" dirty="0">
                <a:solidFill>
                  <a:srgbClr val="000000"/>
                </a:solidFill>
                <a:latin typeface="Times New Roman" pitchFamily="18" charset="0"/>
                <a:ea typeface="+mn-ea"/>
                <a:cs typeface="+mn-cs"/>
              </a:rPr>
              <a:t>[</a:t>
            </a:r>
            <a:r>
              <a:rPr lang="en-CA" sz="1600" kern="0" dirty="0" err="1">
                <a:solidFill>
                  <a:srgbClr val="000000"/>
                </a:solidFill>
                <a:latin typeface="Times New Roman" pitchFamily="18" charset="0"/>
                <a:ea typeface="+mn-ea"/>
                <a:cs typeface="+mn-cs"/>
              </a:rPr>
              <a:t>Simonyan</a:t>
            </a:r>
            <a:r>
              <a:rPr lang="en-CA" sz="1600" kern="0" dirty="0">
                <a:solidFill>
                  <a:srgbClr val="000000"/>
                </a:solidFill>
                <a:latin typeface="Times New Roman" pitchFamily="18" charset="0"/>
                <a:ea typeface="+mn-ea"/>
                <a:cs typeface="+mn-cs"/>
              </a:rPr>
              <a:t> et al. 2014], [</a:t>
            </a:r>
            <a:r>
              <a:rPr lang="en-CA" sz="1600" kern="0" dirty="0" err="1">
                <a:solidFill>
                  <a:srgbClr val="000000"/>
                </a:solidFill>
                <a:latin typeface="Times New Roman" pitchFamily="18" charset="0"/>
                <a:ea typeface="+mn-ea"/>
                <a:cs typeface="+mn-cs"/>
              </a:rPr>
              <a:t>Zeiler-Fergu</a:t>
            </a:r>
            <a:r>
              <a:rPr lang="en-CA" sz="1600" kern="0" dirty="0">
                <a:solidFill>
                  <a:srgbClr val="000000"/>
                </a:solidFill>
                <a:latin typeface="Times New Roman" pitchFamily="18" charset="0"/>
                <a:ea typeface="+mn-ea"/>
                <a:cs typeface="+mn-cs"/>
              </a:rPr>
              <a:t> 2014], [</a:t>
            </a:r>
            <a:r>
              <a:rPr lang="en-CA" sz="1600" dirty="0" err="1">
                <a:solidFill>
                  <a:srgbClr val="000000"/>
                </a:solidFill>
                <a:latin typeface="Times New Roman" pitchFamily="18" charset="0"/>
                <a:ea typeface="+mn-ea"/>
                <a:cs typeface="+mn-cs"/>
              </a:rPr>
              <a:t>Springenberg</a:t>
            </a:r>
            <a:r>
              <a:rPr lang="en-CA" sz="1600" dirty="0">
                <a:solidFill>
                  <a:srgbClr val="000000"/>
                </a:solidFill>
                <a:latin typeface="Times New Roman" pitchFamily="18" charset="0"/>
                <a:ea typeface="+mn-ea"/>
                <a:cs typeface="+mn-cs"/>
              </a:rPr>
              <a:t> et al., 2015]</a:t>
            </a:r>
            <a:endParaRPr lang="en-CA" sz="2000" kern="0" dirty="0"/>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3538" y="1486455"/>
            <a:ext cx="7528023" cy="461665"/>
          </a:xfrm>
          <a:prstGeom prst="rect">
            <a:avLst/>
          </a:prstGeom>
          <a:noFill/>
        </p:spPr>
        <p:txBody>
          <a:bodyPr wrap="none" rtlCol="0">
            <a:spAutoFit/>
          </a:bodyPr>
          <a:lstStyle/>
          <a:p>
            <a:r>
              <a:rPr lang="fr-CA" b="1" dirty="0" smtClean="0">
                <a:solidFill>
                  <a:srgbClr val="FF0000"/>
                </a:solidFill>
              </a:rPr>
              <a:t>Étape 3</a:t>
            </a:r>
            <a:r>
              <a:rPr lang="fr-CA" dirty="0" smtClean="0"/>
              <a:t>: forcer le score du réseau à 1 pour la class d’intérêt</a:t>
            </a:r>
            <a:endParaRPr lang="en-CA" dirty="0"/>
          </a:p>
        </p:txBody>
      </p:sp>
      <p:cxnSp>
        <p:nvCxnSpPr>
          <p:cNvPr id="3" name="Straight Arrow Connector 2"/>
          <p:cNvCxnSpPr/>
          <p:nvPr/>
        </p:nvCxnSpPr>
        <p:spPr>
          <a:xfrm flipV="1">
            <a:off x="2019927" y="2543695"/>
            <a:ext cx="5434502" cy="8312"/>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extLst>
              <p:ext uri="{D42A27DB-BD31-4B8C-83A1-F6EECF244321}">
                <p14:modId xmlns:p14="http://schemas.microsoft.com/office/powerpoint/2010/main" val="951175948"/>
              </p:ext>
            </p:extLst>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888848" name="Equation" r:id="rId5" imgW="253800" imgH="1828800" progId="Equation.3">
                  <p:embed/>
                </p:oleObj>
              </mc:Choice>
              <mc:Fallback>
                <p:oleObj name="Equation" r:id="rId5" imgW="253800" imgH="1828800" progId="Equation.3">
                  <p:embed/>
                  <p:pic>
                    <p:nvPicPr>
                      <p:cNvPr id="0" name=""/>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1" name="object 6"/>
          <p:cNvSpPr txBox="1"/>
          <p:nvPr/>
        </p:nvSpPr>
        <p:spPr>
          <a:xfrm>
            <a:off x="369894" y="6166862"/>
            <a:ext cx="6896966" cy="270330"/>
          </a:xfrm>
          <a:prstGeom prst="rect">
            <a:avLst/>
          </a:prstGeom>
        </p:spPr>
        <p:txBody>
          <a:bodyPr vert="horz" wrap="square" lIns="0" tIns="0" rIns="0" bIns="0" rtlCol="0">
            <a:spAutoFit/>
          </a:bodyPr>
          <a:lstStyle/>
          <a:p>
            <a:pPr>
              <a:lnSpc>
                <a:spcPts val="625"/>
              </a:lnSpc>
              <a:spcBef>
                <a:spcPts val="0"/>
              </a:spcBef>
              <a:spcAft>
                <a:spcPts val="0"/>
              </a:spcAft>
            </a:pPr>
            <a:r>
              <a:rPr sz="1100" dirty="0">
                <a:solidFill>
                  <a:srgbClr val="000000"/>
                </a:solidFill>
                <a:latin typeface="+mj-lt"/>
                <a:cs typeface="IQFNOR+ArialMT"/>
              </a:rPr>
              <a:t>Simonyan, Vedaldi, and Zisserman, “Deep Inside Convolutional Networks: Visualising Image Classification </a:t>
            </a:r>
            <a:r>
              <a:rPr sz="1100" dirty="0" smtClean="0">
                <a:solidFill>
                  <a:srgbClr val="000000"/>
                </a:solidFill>
                <a:latin typeface="+mj-lt"/>
                <a:cs typeface="IQFNOR+ArialMT"/>
              </a:rPr>
              <a:t>Models</a:t>
            </a:r>
            <a:endParaRPr lang="fr-CA" sz="1100" dirty="0" smtClean="0">
              <a:solidFill>
                <a:srgbClr val="000000"/>
              </a:solidFill>
              <a:latin typeface="+mj-lt"/>
              <a:cs typeface="IQFNOR+ArialMT"/>
            </a:endParaRPr>
          </a:p>
          <a:p>
            <a:pPr>
              <a:lnSpc>
                <a:spcPts val="625"/>
              </a:lnSpc>
              <a:spcBef>
                <a:spcPts val="0"/>
              </a:spcBef>
              <a:spcAft>
                <a:spcPts val="0"/>
              </a:spcAft>
            </a:pPr>
            <a:endParaRPr sz="1100" dirty="0">
              <a:solidFill>
                <a:srgbClr val="000000"/>
              </a:solidFill>
              <a:latin typeface="+mj-lt"/>
              <a:cs typeface="IQFNOR+ArialMT"/>
            </a:endParaRPr>
          </a:p>
          <a:p>
            <a:pPr>
              <a:lnSpc>
                <a:spcPts val="625"/>
              </a:lnSpc>
              <a:spcBef>
                <a:spcPts val="174"/>
              </a:spcBef>
              <a:spcAft>
                <a:spcPts val="0"/>
              </a:spcAft>
            </a:pPr>
            <a:r>
              <a:rPr sz="1100" dirty="0">
                <a:solidFill>
                  <a:srgbClr val="000000"/>
                </a:solidFill>
                <a:latin typeface="+mj-lt"/>
                <a:cs typeface="IQFNOR+ArialMT"/>
              </a:rPr>
              <a:t>and Saliency Maps”, ICLR Workshop 2014</a:t>
            </a:r>
            <a:r>
              <a:rPr sz="1100" dirty="0" smtClean="0">
                <a:solidFill>
                  <a:srgbClr val="000000"/>
                </a:solidFill>
                <a:latin typeface="+mj-lt"/>
                <a:cs typeface="IQFNOR+ArialMT"/>
              </a:rPr>
              <a:t>.</a:t>
            </a:r>
            <a:endParaRPr sz="1100" dirty="0">
              <a:solidFill>
                <a:srgbClr val="000000"/>
              </a:solidFill>
              <a:latin typeface="+mj-lt"/>
              <a:cs typeface="IQFNOR+ArialMT"/>
            </a:endParaRPr>
          </a:p>
        </p:txBody>
      </p:sp>
      <p:sp>
        <p:nvSpPr>
          <p:cNvPr id="14" name="object 6"/>
          <p:cNvSpPr txBox="1"/>
          <p:nvPr/>
        </p:nvSpPr>
        <p:spPr>
          <a:xfrm>
            <a:off x="365050" y="6526504"/>
            <a:ext cx="4996659" cy="211083"/>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a:t>
            </a:r>
            <a:r>
              <a:rPr sz="1050" dirty="0" smtClean="0">
                <a:solidFill>
                  <a:srgbClr val="000000"/>
                </a:solidFill>
                <a:latin typeface="+mj-lt"/>
                <a:cs typeface="IQFNOR+ArialMT"/>
              </a:rPr>
              <a:t>2014</a:t>
            </a:r>
            <a:endParaRPr lang="en-CA" sz="1050" dirty="0" smtClean="0">
              <a:solidFill>
                <a:srgbClr val="000000"/>
              </a:solidFill>
              <a:latin typeface="+mj-lt"/>
              <a:cs typeface="IQFNOR+ArialMT"/>
            </a:endParaRPr>
          </a:p>
          <a:p>
            <a:pPr>
              <a:lnSpc>
                <a:spcPts val="833"/>
              </a:lnSpc>
              <a:spcBef>
                <a:spcPts val="0"/>
              </a:spcBef>
              <a:spcAft>
                <a:spcPts val="0"/>
              </a:spcAft>
            </a:pPr>
            <a:endParaRPr sz="1050" dirty="0">
              <a:solidFill>
                <a:srgbClr val="000000"/>
              </a:solidFill>
              <a:latin typeface="+mj-lt"/>
              <a:cs typeface="IQFNOR+ArialMT"/>
            </a:endParaRPr>
          </a:p>
        </p:txBody>
      </p:sp>
      <p:sp>
        <p:nvSpPr>
          <p:cNvPr id="15" name="Rectangle 14"/>
          <p:cNvSpPr/>
          <p:nvPr/>
        </p:nvSpPr>
        <p:spPr>
          <a:xfrm>
            <a:off x="281940" y="5851073"/>
            <a:ext cx="7475220" cy="261610"/>
          </a:xfrm>
          <a:prstGeom prst="rect">
            <a:avLst/>
          </a:prstGeom>
        </p:spPr>
        <p:txBody>
          <a:bodyPr wrap="square">
            <a:spAutoFit/>
          </a:bodyPr>
          <a:lstStyle/>
          <a:p>
            <a:r>
              <a:rPr lang="en-CA" sz="1100" dirty="0"/>
              <a:t>JT </a:t>
            </a:r>
            <a:r>
              <a:rPr lang="en-CA" sz="1100" dirty="0" err="1"/>
              <a:t>Springenberg</a:t>
            </a:r>
            <a:r>
              <a:rPr lang="en-CA" sz="1100" dirty="0"/>
              <a:t>, A </a:t>
            </a:r>
            <a:r>
              <a:rPr lang="en-CA" sz="1100" dirty="0" err="1"/>
              <a:t>Dosovitskiy</a:t>
            </a:r>
            <a:r>
              <a:rPr lang="en-CA" sz="1100" dirty="0"/>
              <a:t>, T </a:t>
            </a:r>
            <a:r>
              <a:rPr lang="en-CA" sz="1100" dirty="0" err="1"/>
              <a:t>Brox</a:t>
            </a:r>
            <a:r>
              <a:rPr lang="en-CA" sz="1100" dirty="0"/>
              <a:t>, </a:t>
            </a:r>
            <a:r>
              <a:rPr lang="en-CA" sz="1100" dirty="0" err="1" smtClean="0"/>
              <a:t>M.Riedmiller</a:t>
            </a:r>
            <a:r>
              <a:rPr lang="en-CA" sz="1100" dirty="0" smtClean="0"/>
              <a:t>, “Striving for simplicity: the all convolutional net”, ICLR 2015</a:t>
            </a:r>
            <a:endParaRPr lang="en-CA" sz="1100" dirty="0"/>
          </a:p>
        </p:txBody>
      </p:sp>
    </p:spTree>
    <p:extLst>
      <p:ext uri="{BB962C8B-B14F-4D97-AF65-F5344CB8AC3E}">
        <p14:creationId xmlns:p14="http://schemas.microsoft.com/office/powerpoint/2010/main" val="22654217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57924" y="5595014"/>
            <a:ext cx="5168982" cy="243656"/>
          </a:xfrm>
          <a:prstGeom prst="rect">
            <a:avLst/>
          </a:prstGeom>
        </p:spPr>
        <p:txBody>
          <a:bodyPr vert="horz" wrap="square" lIns="0" tIns="0" rIns="0" bIns="0" rtlCol="0">
            <a:spAutoFit/>
          </a:bodyPr>
          <a:lstStyle/>
          <a:p>
            <a:pPr>
              <a:lnSpc>
                <a:spcPts val="1875"/>
              </a:lnSpc>
              <a:spcBef>
                <a:spcPts val="0"/>
              </a:spcBef>
              <a:spcAft>
                <a:spcPts val="0"/>
              </a:spcAft>
            </a:pPr>
            <a:r>
              <a:rPr sz="1800" dirty="0">
                <a:solidFill>
                  <a:srgbClr val="FFFFFF"/>
                </a:solidFill>
                <a:latin typeface="IQFNOR+ArialMT"/>
                <a:cs typeface="IQFNOR+ArialMT"/>
              </a:rPr>
              <a:t>Fei-Fei Li &amp; Justin Johnson &amp; Serena Yeung</a:t>
            </a:r>
          </a:p>
        </p:txBody>
      </p:sp>
      <p:sp>
        <p:nvSpPr>
          <p:cNvPr id="8" name="object 8"/>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1442" dirty="0">
                <a:solidFill>
                  <a:srgbClr val="FFFFFF"/>
                </a:solidFill>
                <a:latin typeface="IQFNOR+ArialMT"/>
                <a:cs typeface="IQFNOR+ArialMT"/>
              </a:rPr>
              <a:t> </a:t>
            </a:r>
            <a:r>
              <a:rPr sz="2000" dirty="0">
                <a:solidFill>
                  <a:srgbClr val="FFFFFF"/>
                </a:solidFill>
                <a:latin typeface="IQFNOR+ArialMT"/>
                <a:cs typeface="IQFNOR+ArialMT"/>
              </a:rPr>
              <a:t>14</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4" y="93424"/>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a:t>
            </a:r>
            <a:r>
              <a:rPr lang="fr-CA" kern="0" dirty="0" err="1" smtClean="0"/>
              <a:t>rétropropagation</a:t>
            </a:r>
            <a:endParaRPr lang="fr-CA" kern="0" dirty="0" smtClean="0"/>
          </a:p>
          <a:p>
            <a:pPr algn="l"/>
            <a:r>
              <a:rPr lang="en-CA" sz="1600" kern="0" dirty="0">
                <a:solidFill>
                  <a:srgbClr val="000000"/>
                </a:solidFill>
                <a:latin typeface="Times New Roman" pitchFamily="18" charset="0"/>
                <a:ea typeface="+mn-ea"/>
                <a:cs typeface="+mn-cs"/>
              </a:rPr>
              <a:t>[</a:t>
            </a:r>
            <a:r>
              <a:rPr lang="en-CA" sz="1600" kern="0" dirty="0" err="1">
                <a:solidFill>
                  <a:srgbClr val="000000"/>
                </a:solidFill>
                <a:latin typeface="Times New Roman" pitchFamily="18" charset="0"/>
                <a:ea typeface="+mn-ea"/>
                <a:cs typeface="+mn-cs"/>
              </a:rPr>
              <a:t>Simonyan</a:t>
            </a:r>
            <a:r>
              <a:rPr lang="en-CA" sz="1600" kern="0" dirty="0">
                <a:solidFill>
                  <a:srgbClr val="000000"/>
                </a:solidFill>
                <a:latin typeface="Times New Roman" pitchFamily="18" charset="0"/>
                <a:ea typeface="+mn-ea"/>
                <a:cs typeface="+mn-cs"/>
              </a:rPr>
              <a:t> et al. 2014], [</a:t>
            </a:r>
            <a:r>
              <a:rPr lang="en-CA" sz="1600" kern="0" dirty="0" err="1">
                <a:solidFill>
                  <a:srgbClr val="000000"/>
                </a:solidFill>
                <a:latin typeface="Times New Roman" pitchFamily="18" charset="0"/>
                <a:ea typeface="+mn-ea"/>
                <a:cs typeface="+mn-cs"/>
              </a:rPr>
              <a:t>Zeiler-Fergu</a:t>
            </a:r>
            <a:r>
              <a:rPr lang="en-CA" sz="1600" kern="0" dirty="0">
                <a:solidFill>
                  <a:srgbClr val="000000"/>
                </a:solidFill>
                <a:latin typeface="Times New Roman" pitchFamily="18" charset="0"/>
                <a:ea typeface="+mn-ea"/>
                <a:cs typeface="+mn-cs"/>
              </a:rPr>
              <a:t> 2014], [</a:t>
            </a:r>
            <a:r>
              <a:rPr lang="en-CA" sz="1600" dirty="0" err="1">
                <a:solidFill>
                  <a:srgbClr val="000000"/>
                </a:solidFill>
                <a:latin typeface="Times New Roman" pitchFamily="18" charset="0"/>
                <a:ea typeface="+mn-ea"/>
                <a:cs typeface="+mn-cs"/>
              </a:rPr>
              <a:t>Springenberg</a:t>
            </a:r>
            <a:r>
              <a:rPr lang="en-CA" sz="1600" dirty="0">
                <a:solidFill>
                  <a:srgbClr val="000000"/>
                </a:solidFill>
                <a:latin typeface="Times New Roman" pitchFamily="18" charset="0"/>
                <a:ea typeface="+mn-ea"/>
                <a:cs typeface="+mn-cs"/>
              </a:rPr>
              <a:t> et al., 2015]</a:t>
            </a:r>
            <a:endParaRPr lang="en-CA" sz="2000" kern="0" dirty="0"/>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3538" y="1486455"/>
            <a:ext cx="6963766" cy="830997"/>
          </a:xfrm>
          <a:prstGeom prst="rect">
            <a:avLst/>
          </a:prstGeom>
          <a:noFill/>
        </p:spPr>
        <p:txBody>
          <a:bodyPr wrap="none" rtlCol="0">
            <a:spAutoFit/>
          </a:bodyPr>
          <a:lstStyle/>
          <a:p>
            <a:r>
              <a:rPr lang="fr-CA" b="1" dirty="0" smtClean="0">
                <a:solidFill>
                  <a:srgbClr val="FF0000"/>
                </a:solidFill>
              </a:rPr>
              <a:t>Étape 4</a:t>
            </a:r>
            <a:r>
              <a:rPr lang="fr-CA" dirty="0" smtClean="0"/>
              <a:t>: rétro-propagation du gradient jusqu’à l’entrée</a:t>
            </a:r>
          </a:p>
          <a:p>
            <a:r>
              <a:rPr lang="fr-CA" dirty="0" smtClean="0"/>
              <a:t>               (chaque pixel = gradient)</a:t>
            </a:r>
            <a:endParaRPr lang="en-CA" dirty="0"/>
          </a:p>
        </p:txBody>
      </p:sp>
      <p:cxnSp>
        <p:nvCxnSpPr>
          <p:cNvPr id="3" name="Straight Arrow Connector 2"/>
          <p:cNvCxnSpPr/>
          <p:nvPr/>
        </p:nvCxnSpPr>
        <p:spPr>
          <a:xfrm flipH="1">
            <a:off x="2027483" y="4408924"/>
            <a:ext cx="5239377" cy="644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889874" name="Equation" r:id="rId5" imgW="253800" imgH="1828800" progId="Equation.3">
                  <p:embed/>
                </p:oleObj>
              </mc:Choice>
              <mc:Fallback>
                <p:oleObj name="Equation" r:id="rId5" imgW="253800" imgH="1828800" progId="Equation.3">
                  <p:embed/>
                  <p:pic>
                    <p:nvPicPr>
                      <p:cNvPr id="4" name="Object 3"/>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1" name="object 6"/>
          <p:cNvSpPr txBox="1"/>
          <p:nvPr/>
        </p:nvSpPr>
        <p:spPr>
          <a:xfrm>
            <a:off x="369894" y="6166862"/>
            <a:ext cx="6896966" cy="270330"/>
          </a:xfrm>
          <a:prstGeom prst="rect">
            <a:avLst/>
          </a:prstGeom>
        </p:spPr>
        <p:txBody>
          <a:bodyPr vert="horz" wrap="square" lIns="0" tIns="0" rIns="0" bIns="0" rtlCol="0">
            <a:spAutoFit/>
          </a:bodyPr>
          <a:lstStyle/>
          <a:p>
            <a:pPr>
              <a:lnSpc>
                <a:spcPts val="625"/>
              </a:lnSpc>
              <a:spcBef>
                <a:spcPts val="0"/>
              </a:spcBef>
              <a:spcAft>
                <a:spcPts val="0"/>
              </a:spcAft>
            </a:pPr>
            <a:r>
              <a:rPr sz="1100" dirty="0">
                <a:solidFill>
                  <a:srgbClr val="000000"/>
                </a:solidFill>
                <a:latin typeface="+mj-lt"/>
                <a:cs typeface="IQFNOR+ArialMT"/>
              </a:rPr>
              <a:t>Simonyan, Vedaldi, and Zisserman, “Deep Inside Convolutional Networks: Visualising Image Classification </a:t>
            </a:r>
            <a:r>
              <a:rPr sz="1100" dirty="0" smtClean="0">
                <a:solidFill>
                  <a:srgbClr val="000000"/>
                </a:solidFill>
                <a:latin typeface="+mj-lt"/>
                <a:cs typeface="IQFNOR+ArialMT"/>
              </a:rPr>
              <a:t>Models</a:t>
            </a:r>
            <a:endParaRPr lang="fr-CA" sz="1100" dirty="0" smtClean="0">
              <a:solidFill>
                <a:srgbClr val="000000"/>
              </a:solidFill>
              <a:latin typeface="+mj-lt"/>
              <a:cs typeface="IQFNOR+ArialMT"/>
            </a:endParaRPr>
          </a:p>
          <a:p>
            <a:pPr>
              <a:lnSpc>
                <a:spcPts val="625"/>
              </a:lnSpc>
              <a:spcBef>
                <a:spcPts val="0"/>
              </a:spcBef>
              <a:spcAft>
                <a:spcPts val="0"/>
              </a:spcAft>
            </a:pPr>
            <a:endParaRPr sz="1100" dirty="0">
              <a:solidFill>
                <a:srgbClr val="000000"/>
              </a:solidFill>
              <a:latin typeface="+mj-lt"/>
              <a:cs typeface="IQFNOR+ArialMT"/>
            </a:endParaRPr>
          </a:p>
          <a:p>
            <a:pPr>
              <a:lnSpc>
                <a:spcPts val="625"/>
              </a:lnSpc>
              <a:spcBef>
                <a:spcPts val="174"/>
              </a:spcBef>
              <a:spcAft>
                <a:spcPts val="0"/>
              </a:spcAft>
            </a:pPr>
            <a:r>
              <a:rPr sz="1100" dirty="0">
                <a:solidFill>
                  <a:srgbClr val="000000"/>
                </a:solidFill>
                <a:latin typeface="+mj-lt"/>
                <a:cs typeface="IQFNOR+ArialMT"/>
              </a:rPr>
              <a:t>and Saliency Maps”, ICLR Workshop 2014</a:t>
            </a:r>
            <a:r>
              <a:rPr sz="1100" dirty="0" smtClean="0">
                <a:solidFill>
                  <a:srgbClr val="000000"/>
                </a:solidFill>
                <a:latin typeface="+mj-lt"/>
                <a:cs typeface="IQFNOR+ArialMT"/>
              </a:rPr>
              <a:t>.</a:t>
            </a:r>
            <a:endParaRPr sz="1100" dirty="0">
              <a:solidFill>
                <a:srgbClr val="000000"/>
              </a:solidFill>
              <a:latin typeface="+mj-lt"/>
              <a:cs typeface="IQFNOR+ArialMT"/>
            </a:endParaRPr>
          </a:p>
        </p:txBody>
      </p:sp>
      <p:sp>
        <p:nvSpPr>
          <p:cNvPr id="14" name="object 6"/>
          <p:cNvSpPr txBox="1"/>
          <p:nvPr/>
        </p:nvSpPr>
        <p:spPr>
          <a:xfrm>
            <a:off x="365050" y="6526504"/>
            <a:ext cx="4996659" cy="211083"/>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a:t>
            </a:r>
            <a:r>
              <a:rPr sz="1050" dirty="0" smtClean="0">
                <a:solidFill>
                  <a:srgbClr val="000000"/>
                </a:solidFill>
                <a:latin typeface="+mj-lt"/>
                <a:cs typeface="IQFNOR+ArialMT"/>
              </a:rPr>
              <a:t>2014</a:t>
            </a:r>
            <a:endParaRPr lang="en-CA" sz="1050" dirty="0" smtClean="0">
              <a:solidFill>
                <a:srgbClr val="000000"/>
              </a:solidFill>
              <a:latin typeface="+mj-lt"/>
              <a:cs typeface="IQFNOR+ArialMT"/>
            </a:endParaRPr>
          </a:p>
          <a:p>
            <a:pPr>
              <a:lnSpc>
                <a:spcPts val="833"/>
              </a:lnSpc>
              <a:spcBef>
                <a:spcPts val="0"/>
              </a:spcBef>
              <a:spcAft>
                <a:spcPts val="0"/>
              </a:spcAft>
            </a:pPr>
            <a:endParaRPr sz="1050" dirty="0">
              <a:solidFill>
                <a:srgbClr val="000000"/>
              </a:solidFill>
              <a:latin typeface="+mj-lt"/>
              <a:cs typeface="IQFNOR+ArialMT"/>
            </a:endParaRPr>
          </a:p>
        </p:txBody>
      </p:sp>
      <p:sp>
        <p:nvSpPr>
          <p:cNvPr id="15" name="Rectangle 14"/>
          <p:cNvSpPr/>
          <p:nvPr/>
        </p:nvSpPr>
        <p:spPr>
          <a:xfrm>
            <a:off x="281940" y="5851073"/>
            <a:ext cx="7475220" cy="261610"/>
          </a:xfrm>
          <a:prstGeom prst="rect">
            <a:avLst/>
          </a:prstGeom>
        </p:spPr>
        <p:txBody>
          <a:bodyPr wrap="square">
            <a:spAutoFit/>
          </a:bodyPr>
          <a:lstStyle/>
          <a:p>
            <a:r>
              <a:rPr lang="en-CA" sz="1100" dirty="0"/>
              <a:t>JT </a:t>
            </a:r>
            <a:r>
              <a:rPr lang="en-CA" sz="1100" dirty="0" err="1"/>
              <a:t>Springenberg</a:t>
            </a:r>
            <a:r>
              <a:rPr lang="en-CA" sz="1100" dirty="0"/>
              <a:t>, A </a:t>
            </a:r>
            <a:r>
              <a:rPr lang="en-CA" sz="1100" dirty="0" err="1"/>
              <a:t>Dosovitskiy</a:t>
            </a:r>
            <a:r>
              <a:rPr lang="en-CA" sz="1100" dirty="0"/>
              <a:t>, T </a:t>
            </a:r>
            <a:r>
              <a:rPr lang="en-CA" sz="1100" dirty="0" err="1"/>
              <a:t>Brox</a:t>
            </a:r>
            <a:r>
              <a:rPr lang="en-CA" sz="1100" dirty="0"/>
              <a:t>, </a:t>
            </a:r>
            <a:r>
              <a:rPr lang="en-CA" sz="1100" dirty="0" err="1" smtClean="0"/>
              <a:t>M.Riedmiller</a:t>
            </a:r>
            <a:r>
              <a:rPr lang="en-CA" sz="1100" dirty="0" smtClean="0"/>
              <a:t>, “Striving for simplicity: the all convolutional net”, ICLR 2015</a:t>
            </a:r>
            <a:endParaRPr lang="en-CA" sz="1100" dirty="0"/>
          </a:p>
        </p:txBody>
      </p:sp>
    </p:spTree>
    <p:extLst>
      <p:ext uri="{BB962C8B-B14F-4D97-AF65-F5344CB8AC3E}">
        <p14:creationId xmlns:p14="http://schemas.microsoft.com/office/powerpoint/2010/main" val="424323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4" y="93424"/>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a:t>
            </a:r>
            <a:r>
              <a:rPr lang="fr-CA" kern="0" dirty="0" err="1" smtClean="0"/>
              <a:t>rétropropagation</a:t>
            </a:r>
            <a:endParaRPr lang="fr-CA" kern="0" dirty="0" smtClean="0"/>
          </a:p>
          <a:p>
            <a:pPr algn="l"/>
            <a:r>
              <a:rPr lang="en-CA" sz="1600" kern="0" dirty="0">
                <a:solidFill>
                  <a:srgbClr val="000000"/>
                </a:solidFill>
                <a:latin typeface="Times New Roman" pitchFamily="18" charset="0"/>
                <a:ea typeface="+mn-ea"/>
                <a:cs typeface="+mn-cs"/>
              </a:rPr>
              <a:t>[</a:t>
            </a:r>
            <a:r>
              <a:rPr lang="en-CA" sz="1600" kern="0" dirty="0" err="1">
                <a:solidFill>
                  <a:srgbClr val="000000"/>
                </a:solidFill>
                <a:latin typeface="Times New Roman" pitchFamily="18" charset="0"/>
                <a:ea typeface="+mn-ea"/>
                <a:cs typeface="+mn-cs"/>
              </a:rPr>
              <a:t>Simonyan</a:t>
            </a:r>
            <a:r>
              <a:rPr lang="en-CA" sz="1600" kern="0" dirty="0">
                <a:solidFill>
                  <a:srgbClr val="000000"/>
                </a:solidFill>
                <a:latin typeface="Times New Roman" pitchFamily="18" charset="0"/>
                <a:ea typeface="+mn-ea"/>
                <a:cs typeface="+mn-cs"/>
              </a:rPr>
              <a:t> et al. 2014], [</a:t>
            </a:r>
            <a:r>
              <a:rPr lang="en-CA" sz="1600" kern="0" dirty="0" err="1">
                <a:solidFill>
                  <a:srgbClr val="000000"/>
                </a:solidFill>
                <a:latin typeface="Times New Roman" pitchFamily="18" charset="0"/>
                <a:ea typeface="+mn-ea"/>
                <a:cs typeface="+mn-cs"/>
              </a:rPr>
              <a:t>Zeiler-Fergu</a:t>
            </a:r>
            <a:r>
              <a:rPr lang="en-CA" sz="1600" kern="0" dirty="0">
                <a:solidFill>
                  <a:srgbClr val="000000"/>
                </a:solidFill>
                <a:latin typeface="Times New Roman" pitchFamily="18" charset="0"/>
                <a:ea typeface="+mn-ea"/>
                <a:cs typeface="+mn-cs"/>
              </a:rPr>
              <a:t> 2014], [</a:t>
            </a:r>
            <a:r>
              <a:rPr lang="en-CA" sz="1600" dirty="0" err="1">
                <a:solidFill>
                  <a:srgbClr val="000000"/>
                </a:solidFill>
                <a:latin typeface="Times New Roman" pitchFamily="18" charset="0"/>
                <a:ea typeface="+mn-ea"/>
                <a:cs typeface="+mn-cs"/>
              </a:rPr>
              <a:t>Springenberg</a:t>
            </a:r>
            <a:r>
              <a:rPr lang="en-CA" sz="1600" dirty="0">
                <a:solidFill>
                  <a:srgbClr val="000000"/>
                </a:solidFill>
                <a:latin typeface="Times New Roman" pitchFamily="18" charset="0"/>
                <a:ea typeface="+mn-ea"/>
                <a:cs typeface="+mn-cs"/>
              </a:rPr>
              <a:t> et al., 2015]</a:t>
            </a:r>
            <a:endParaRPr lang="en-CA" sz="2000" kern="0" dirty="0"/>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3538" y="1486455"/>
            <a:ext cx="5793574" cy="461665"/>
          </a:xfrm>
          <a:prstGeom prst="rect">
            <a:avLst/>
          </a:prstGeom>
          <a:noFill/>
        </p:spPr>
        <p:txBody>
          <a:bodyPr wrap="none" rtlCol="0">
            <a:spAutoFit/>
          </a:bodyPr>
          <a:lstStyle/>
          <a:p>
            <a:r>
              <a:rPr lang="fr-CA" b="1" dirty="0" smtClean="0">
                <a:solidFill>
                  <a:srgbClr val="FF0000"/>
                </a:solidFill>
              </a:rPr>
              <a:t>Étape 5</a:t>
            </a:r>
            <a:r>
              <a:rPr lang="fr-CA" dirty="0" smtClean="0"/>
              <a:t>: convertir les gradients en une image</a:t>
            </a:r>
            <a:endParaRPr lang="en-CA" dirty="0"/>
          </a:p>
        </p:txBody>
      </p:sp>
      <p:cxnSp>
        <p:nvCxnSpPr>
          <p:cNvPr id="3" name="Straight Arrow Connector 2"/>
          <p:cNvCxnSpPr/>
          <p:nvPr/>
        </p:nvCxnSpPr>
        <p:spPr>
          <a:xfrm flipH="1">
            <a:off x="2027483" y="4408924"/>
            <a:ext cx="5239377" cy="644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890897" name="Equation" r:id="rId5" imgW="253800" imgH="1828800" progId="Equation.3">
                  <p:embed/>
                </p:oleObj>
              </mc:Choice>
              <mc:Fallback>
                <p:oleObj name="Equation" r:id="rId5" imgW="253800" imgH="1828800" progId="Equation.3">
                  <p:embed/>
                  <p:pic>
                    <p:nvPicPr>
                      <p:cNvPr id="4" name="Object 3"/>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1" name="object 6"/>
          <p:cNvSpPr txBox="1"/>
          <p:nvPr/>
        </p:nvSpPr>
        <p:spPr>
          <a:xfrm>
            <a:off x="369894" y="6166862"/>
            <a:ext cx="6896966" cy="270330"/>
          </a:xfrm>
          <a:prstGeom prst="rect">
            <a:avLst/>
          </a:prstGeom>
        </p:spPr>
        <p:txBody>
          <a:bodyPr vert="horz" wrap="square" lIns="0" tIns="0" rIns="0" bIns="0" rtlCol="0">
            <a:spAutoFit/>
          </a:bodyPr>
          <a:lstStyle/>
          <a:p>
            <a:pPr>
              <a:lnSpc>
                <a:spcPts val="625"/>
              </a:lnSpc>
              <a:spcBef>
                <a:spcPts val="0"/>
              </a:spcBef>
              <a:spcAft>
                <a:spcPts val="0"/>
              </a:spcAft>
            </a:pPr>
            <a:r>
              <a:rPr sz="1100" dirty="0">
                <a:solidFill>
                  <a:srgbClr val="000000"/>
                </a:solidFill>
                <a:latin typeface="+mj-lt"/>
                <a:cs typeface="IQFNOR+ArialMT"/>
              </a:rPr>
              <a:t>Simonyan, Vedaldi, and Zisserman, “Deep Inside Convolutional Networks: Visualising Image Classification </a:t>
            </a:r>
            <a:r>
              <a:rPr sz="1100" dirty="0" smtClean="0">
                <a:solidFill>
                  <a:srgbClr val="000000"/>
                </a:solidFill>
                <a:latin typeface="+mj-lt"/>
                <a:cs typeface="IQFNOR+ArialMT"/>
              </a:rPr>
              <a:t>Models</a:t>
            </a:r>
            <a:endParaRPr lang="fr-CA" sz="1100" dirty="0" smtClean="0">
              <a:solidFill>
                <a:srgbClr val="000000"/>
              </a:solidFill>
              <a:latin typeface="+mj-lt"/>
              <a:cs typeface="IQFNOR+ArialMT"/>
            </a:endParaRPr>
          </a:p>
          <a:p>
            <a:pPr>
              <a:lnSpc>
                <a:spcPts val="625"/>
              </a:lnSpc>
              <a:spcBef>
                <a:spcPts val="0"/>
              </a:spcBef>
              <a:spcAft>
                <a:spcPts val="0"/>
              </a:spcAft>
            </a:pPr>
            <a:endParaRPr sz="1100" dirty="0">
              <a:solidFill>
                <a:srgbClr val="000000"/>
              </a:solidFill>
              <a:latin typeface="+mj-lt"/>
              <a:cs typeface="IQFNOR+ArialMT"/>
            </a:endParaRPr>
          </a:p>
          <a:p>
            <a:pPr>
              <a:lnSpc>
                <a:spcPts val="625"/>
              </a:lnSpc>
              <a:spcBef>
                <a:spcPts val="174"/>
              </a:spcBef>
              <a:spcAft>
                <a:spcPts val="0"/>
              </a:spcAft>
            </a:pPr>
            <a:r>
              <a:rPr sz="1100" dirty="0">
                <a:solidFill>
                  <a:srgbClr val="000000"/>
                </a:solidFill>
                <a:latin typeface="+mj-lt"/>
                <a:cs typeface="IQFNOR+ArialMT"/>
              </a:rPr>
              <a:t>and Saliency Maps”, ICLR Workshop 2014</a:t>
            </a:r>
            <a:r>
              <a:rPr sz="1100" dirty="0" smtClean="0">
                <a:solidFill>
                  <a:srgbClr val="000000"/>
                </a:solidFill>
                <a:latin typeface="+mj-lt"/>
                <a:cs typeface="IQFNOR+ArialMT"/>
              </a:rPr>
              <a:t>.</a:t>
            </a:r>
            <a:endParaRPr sz="1100" dirty="0">
              <a:solidFill>
                <a:srgbClr val="000000"/>
              </a:solidFill>
              <a:latin typeface="+mj-lt"/>
              <a:cs typeface="IQFNOR+ArialMT"/>
            </a:endParaRPr>
          </a:p>
        </p:txBody>
      </p:sp>
      <p:sp>
        <p:nvSpPr>
          <p:cNvPr id="14" name="object 6"/>
          <p:cNvSpPr txBox="1"/>
          <p:nvPr/>
        </p:nvSpPr>
        <p:spPr>
          <a:xfrm>
            <a:off x="365050" y="6526504"/>
            <a:ext cx="4996659" cy="211083"/>
          </a:xfrm>
          <a:prstGeom prst="rect">
            <a:avLst/>
          </a:prstGeom>
        </p:spPr>
        <p:txBody>
          <a:bodyPr vert="horz" wrap="square" lIns="0" tIns="0" rIns="0" bIns="0" rtlCol="0">
            <a:spAutoFit/>
          </a:bodyPr>
          <a:lstStyle/>
          <a:p>
            <a:pPr>
              <a:lnSpc>
                <a:spcPts val="833"/>
              </a:lnSpc>
              <a:spcBef>
                <a:spcPts val="0"/>
              </a:spcBef>
              <a:spcAft>
                <a:spcPts val="0"/>
              </a:spcAft>
            </a:pPr>
            <a:r>
              <a:rPr sz="1050" dirty="0">
                <a:solidFill>
                  <a:srgbClr val="000000"/>
                </a:solidFill>
                <a:latin typeface="+mj-lt"/>
                <a:cs typeface="IQFNOR+ArialMT"/>
              </a:rPr>
              <a:t>Zeiler and Fergus, “Visualizing and Understanding </a:t>
            </a:r>
            <a:r>
              <a:rPr sz="1050" dirty="0" smtClean="0">
                <a:solidFill>
                  <a:srgbClr val="000000"/>
                </a:solidFill>
                <a:latin typeface="+mj-lt"/>
                <a:cs typeface="IQFNOR+ArialMT"/>
              </a:rPr>
              <a:t>Convolutional</a:t>
            </a:r>
            <a:r>
              <a:rPr lang="fr-CA" sz="1050" dirty="0" smtClean="0">
                <a:solidFill>
                  <a:srgbClr val="000000"/>
                </a:solidFill>
                <a:latin typeface="+mj-lt"/>
                <a:cs typeface="IQFNOR+ArialMT"/>
              </a:rPr>
              <a:t> </a:t>
            </a:r>
            <a:r>
              <a:rPr sz="1050" dirty="0" smtClean="0">
                <a:solidFill>
                  <a:srgbClr val="000000"/>
                </a:solidFill>
                <a:latin typeface="+mj-lt"/>
                <a:cs typeface="IQFNOR+ArialMT"/>
              </a:rPr>
              <a:t>Networks</a:t>
            </a:r>
            <a:r>
              <a:rPr sz="1050" dirty="0">
                <a:solidFill>
                  <a:srgbClr val="000000"/>
                </a:solidFill>
                <a:latin typeface="+mj-lt"/>
                <a:cs typeface="IQFNOR+ArialMT"/>
              </a:rPr>
              <a:t>”, ECCV </a:t>
            </a:r>
            <a:r>
              <a:rPr sz="1050" dirty="0" smtClean="0">
                <a:solidFill>
                  <a:srgbClr val="000000"/>
                </a:solidFill>
                <a:latin typeface="+mj-lt"/>
                <a:cs typeface="IQFNOR+ArialMT"/>
              </a:rPr>
              <a:t>2014</a:t>
            </a:r>
            <a:endParaRPr lang="en-CA" sz="1050" dirty="0" smtClean="0">
              <a:solidFill>
                <a:srgbClr val="000000"/>
              </a:solidFill>
              <a:latin typeface="+mj-lt"/>
              <a:cs typeface="IQFNOR+ArialMT"/>
            </a:endParaRPr>
          </a:p>
          <a:p>
            <a:pPr>
              <a:lnSpc>
                <a:spcPts val="833"/>
              </a:lnSpc>
              <a:spcBef>
                <a:spcPts val="0"/>
              </a:spcBef>
              <a:spcAft>
                <a:spcPts val="0"/>
              </a:spcAft>
            </a:pPr>
            <a:endParaRPr sz="1050" dirty="0">
              <a:solidFill>
                <a:srgbClr val="000000"/>
              </a:solidFill>
              <a:latin typeface="+mj-lt"/>
              <a:cs typeface="IQFNOR+ArialMT"/>
            </a:endParaRPr>
          </a:p>
        </p:txBody>
      </p:sp>
      <p:sp>
        <p:nvSpPr>
          <p:cNvPr id="15" name="Rectangle 14"/>
          <p:cNvSpPr/>
          <p:nvPr/>
        </p:nvSpPr>
        <p:spPr>
          <a:xfrm>
            <a:off x="281940" y="5851073"/>
            <a:ext cx="7475220" cy="261610"/>
          </a:xfrm>
          <a:prstGeom prst="rect">
            <a:avLst/>
          </a:prstGeom>
        </p:spPr>
        <p:txBody>
          <a:bodyPr wrap="square">
            <a:spAutoFit/>
          </a:bodyPr>
          <a:lstStyle/>
          <a:p>
            <a:r>
              <a:rPr lang="en-CA" sz="1100" dirty="0"/>
              <a:t>JT </a:t>
            </a:r>
            <a:r>
              <a:rPr lang="en-CA" sz="1100" dirty="0" err="1"/>
              <a:t>Springenberg</a:t>
            </a:r>
            <a:r>
              <a:rPr lang="en-CA" sz="1100" dirty="0"/>
              <a:t>, A </a:t>
            </a:r>
            <a:r>
              <a:rPr lang="en-CA" sz="1100" dirty="0" err="1"/>
              <a:t>Dosovitskiy</a:t>
            </a:r>
            <a:r>
              <a:rPr lang="en-CA" sz="1100" dirty="0"/>
              <a:t>, T </a:t>
            </a:r>
            <a:r>
              <a:rPr lang="en-CA" sz="1100" dirty="0" err="1"/>
              <a:t>Brox</a:t>
            </a:r>
            <a:r>
              <a:rPr lang="en-CA" sz="1100" dirty="0"/>
              <a:t>, </a:t>
            </a:r>
            <a:r>
              <a:rPr lang="en-CA" sz="1100" dirty="0" err="1" smtClean="0"/>
              <a:t>M.Riedmiller</a:t>
            </a:r>
            <a:r>
              <a:rPr lang="en-CA" sz="1100" dirty="0" smtClean="0"/>
              <a:t>, “Striving for simplicity: the all convolutional net”, ICLR 2015</a:t>
            </a:r>
            <a:endParaRPr lang="en-CA" sz="1100" dirty="0"/>
          </a:p>
        </p:txBody>
      </p:sp>
    </p:spTree>
    <p:extLst>
      <p:ext uri="{BB962C8B-B14F-4D97-AF65-F5344CB8AC3E}">
        <p14:creationId xmlns:p14="http://schemas.microsoft.com/office/powerpoint/2010/main" val="109607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47650" y="327953"/>
            <a:ext cx="5533118" cy="461665"/>
          </a:xfrm>
          <a:prstGeom prst="rect">
            <a:avLst/>
          </a:prstGeom>
          <a:noFill/>
        </p:spPr>
        <p:txBody>
          <a:bodyPr wrap="none" rtlCol="0">
            <a:spAutoFit/>
          </a:bodyPr>
          <a:lstStyle/>
          <a:p>
            <a:r>
              <a:rPr lang="fr-CA" dirty="0" smtClean="0"/>
              <a:t>Visualiser les filtres de la </a:t>
            </a:r>
            <a:r>
              <a:rPr lang="fr-CA" b="1" dirty="0" smtClean="0">
                <a:solidFill>
                  <a:srgbClr val="FF0000"/>
                </a:solidFill>
              </a:rPr>
              <a:t>première couche</a:t>
            </a:r>
            <a:endParaRPr lang="en-CA" b="1" dirty="0">
              <a:solidFill>
                <a:srgbClr val="FF0000"/>
              </a:solidFill>
            </a:endParaRPr>
          </a:p>
        </p:txBody>
      </p:sp>
      <p:pic>
        <p:nvPicPr>
          <p:cNvPr id="857090" name="Picture 2" descr="https://www.mdpi.com/symmetry/symmetry-08-00144/article_deploy/html/images/symmetry-08-00144-g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28" y="3152373"/>
            <a:ext cx="4315531" cy="1621048"/>
          </a:xfrm>
          <a:prstGeom prst="rect">
            <a:avLst/>
          </a:prstGeom>
          <a:noFill/>
          <a:extLst>
            <a:ext uri="{909E8E84-426E-40DD-AFC4-6F175D3DCCD1}">
              <a14:hiddenFill xmlns:a14="http://schemas.microsoft.com/office/drawing/2010/main">
                <a:solidFill>
                  <a:srgbClr val="FFFFFF"/>
                </a:solidFill>
              </a14:hiddenFill>
            </a:ext>
          </a:extLst>
        </p:spPr>
      </p:pic>
      <p:pic>
        <p:nvPicPr>
          <p:cNvPr id="857092" name="Picture 4" descr="16 ResNet 50 conv1 filters. With filter groups directly after conv1, in conv2, some of the organization of filters can be directly observed, and give us intuition as to what is happening in root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471" y="2564676"/>
            <a:ext cx="2666154" cy="266130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47650" y="5929526"/>
            <a:ext cx="6362700" cy="738664"/>
          </a:xfrm>
          <a:prstGeom prst="rect">
            <a:avLst/>
          </a:prstGeom>
        </p:spPr>
        <p:txBody>
          <a:bodyPr wrap="square">
            <a:spAutoFit/>
          </a:bodyPr>
          <a:lstStyle/>
          <a:p>
            <a:r>
              <a:rPr lang="en-CA" sz="1400" dirty="0" err="1" smtClean="0"/>
              <a:t>Brachmann</a:t>
            </a:r>
            <a:r>
              <a:rPr lang="en-CA" sz="1400" dirty="0"/>
              <a:t>, </a:t>
            </a:r>
            <a:r>
              <a:rPr lang="en-CA" sz="1400" dirty="0" smtClean="0"/>
              <a:t>C. </a:t>
            </a:r>
            <a:r>
              <a:rPr lang="en-CA" sz="1400" dirty="0" err="1" smtClean="0"/>
              <a:t>Redies</a:t>
            </a:r>
            <a:r>
              <a:rPr lang="en-CA" sz="1400" dirty="0" smtClean="0"/>
              <a:t>, “Using </a:t>
            </a:r>
            <a:r>
              <a:rPr lang="en-CA" sz="1400" dirty="0"/>
              <a:t>Convolutional Neural Network Filters to Measure Left-Right Mirror Symmetry in </a:t>
            </a:r>
            <a:r>
              <a:rPr lang="en-CA" sz="1400" dirty="0" smtClean="0"/>
              <a:t>Images”, Symmetry, 12(8), 2016</a:t>
            </a:r>
          </a:p>
          <a:p>
            <a:r>
              <a:rPr lang="en-CA" sz="1400" dirty="0" err="1"/>
              <a:t>Yani</a:t>
            </a:r>
            <a:r>
              <a:rPr lang="en-CA" sz="1400" dirty="0"/>
              <a:t> </a:t>
            </a:r>
            <a:r>
              <a:rPr lang="en-CA" sz="1400" dirty="0" err="1" smtClean="0"/>
              <a:t>Ioannou</a:t>
            </a:r>
            <a:r>
              <a:rPr lang="en-CA" sz="1400" dirty="0" smtClean="0"/>
              <a:t>, “Structural </a:t>
            </a:r>
            <a:r>
              <a:rPr lang="en-CA" sz="1400" dirty="0"/>
              <a:t>Priors in Deep Neural </a:t>
            </a:r>
            <a:r>
              <a:rPr lang="en-CA" sz="1400" dirty="0" smtClean="0"/>
              <a:t>Networks”, 2017</a:t>
            </a:r>
            <a:endParaRPr lang="en-CA" sz="1400" dirty="0"/>
          </a:p>
        </p:txBody>
      </p:sp>
      <p:sp>
        <p:nvSpPr>
          <p:cNvPr id="15" name="Rectangle 14"/>
          <p:cNvSpPr/>
          <p:nvPr/>
        </p:nvSpPr>
        <p:spPr>
          <a:xfrm>
            <a:off x="6955455" y="5253412"/>
            <a:ext cx="1028700" cy="338554"/>
          </a:xfrm>
          <a:prstGeom prst="rect">
            <a:avLst/>
          </a:prstGeom>
        </p:spPr>
        <p:txBody>
          <a:bodyPr wrap="square">
            <a:spAutoFit/>
          </a:bodyPr>
          <a:lstStyle/>
          <a:p>
            <a:r>
              <a:rPr lang="en-CA" sz="1600" dirty="0" err="1" smtClean="0"/>
              <a:t>ResNet</a:t>
            </a:r>
            <a:r>
              <a:rPr lang="en-CA" sz="1600" dirty="0" smtClean="0"/>
              <a:t> </a:t>
            </a:r>
            <a:endParaRPr lang="en-CA" sz="1600" dirty="0"/>
          </a:p>
        </p:txBody>
      </p:sp>
      <p:sp>
        <p:nvSpPr>
          <p:cNvPr id="16" name="Rectangle 15"/>
          <p:cNvSpPr/>
          <p:nvPr/>
        </p:nvSpPr>
        <p:spPr>
          <a:xfrm>
            <a:off x="2192955" y="4773421"/>
            <a:ext cx="1028700" cy="338554"/>
          </a:xfrm>
          <a:prstGeom prst="rect">
            <a:avLst/>
          </a:prstGeom>
        </p:spPr>
        <p:txBody>
          <a:bodyPr wrap="square">
            <a:spAutoFit/>
          </a:bodyPr>
          <a:lstStyle/>
          <a:p>
            <a:r>
              <a:rPr lang="en-CA" sz="1600" dirty="0" err="1" smtClean="0"/>
              <a:t>CaffeNet</a:t>
            </a:r>
            <a:r>
              <a:rPr lang="en-CA" sz="1600" dirty="0" smtClean="0"/>
              <a:t> </a:t>
            </a:r>
            <a:endParaRPr lang="en-CA" sz="1600" dirty="0"/>
          </a:p>
        </p:txBody>
      </p:sp>
      <p:sp>
        <p:nvSpPr>
          <p:cNvPr id="13" name="TextBox 12"/>
          <p:cNvSpPr txBox="1"/>
          <p:nvPr/>
        </p:nvSpPr>
        <p:spPr>
          <a:xfrm>
            <a:off x="1212088" y="1622557"/>
            <a:ext cx="6558206" cy="646331"/>
          </a:xfrm>
          <a:prstGeom prst="rect">
            <a:avLst/>
          </a:prstGeom>
          <a:noFill/>
        </p:spPr>
        <p:txBody>
          <a:bodyPr wrap="none" rtlCol="0">
            <a:spAutoFit/>
          </a:bodyPr>
          <a:lstStyle/>
          <a:p>
            <a:pPr algn="ctr"/>
            <a:r>
              <a:rPr lang="fr-CA" sz="1800" dirty="0" smtClean="0"/>
              <a:t>Peu importe la structure du réseau, les premiers filtres sont </a:t>
            </a:r>
            <a:r>
              <a:rPr lang="fr-CA" sz="1800" b="1" dirty="0" smtClean="0">
                <a:solidFill>
                  <a:srgbClr val="FF0000"/>
                </a:solidFill>
              </a:rPr>
              <a:t>toujours </a:t>
            </a:r>
          </a:p>
          <a:p>
            <a:pPr algn="ctr"/>
            <a:r>
              <a:rPr lang="fr-CA" sz="1800" dirty="0" smtClean="0"/>
              <a:t>des filtres de détection de contours, de coins et de « blobs ».</a:t>
            </a:r>
            <a:endParaRPr lang="en-CA" sz="1800" dirty="0"/>
          </a:p>
        </p:txBody>
      </p:sp>
    </p:spTree>
    <p:extLst>
      <p:ext uri="{BB962C8B-B14F-4D97-AF65-F5344CB8AC3E}">
        <p14:creationId xmlns:p14="http://schemas.microsoft.com/office/powerpoint/2010/main" val="34322876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369894" y="6166862"/>
            <a:ext cx="6896966" cy="270330"/>
          </a:xfrm>
          <a:prstGeom prst="rect">
            <a:avLst/>
          </a:prstGeom>
        </p:spPr>
        <p:txBody>
          <a:bodyPr vert="horz" wrap="square" lIns="0" tIns="0" rIns="0" bIns="0" rtlCol="0">
            <a:spAutoFit/>
          </a:bodyPr>
          <a:lstStyle/>
          <a:p>
            <a:pPr>
              <a:lnSpc>
                <a:spcPts val="625"/>
              </a:lnSpc>
              <a:spcBef>
                <a:spcPts val="0"/>
              </a:spcBef>
              <a:spcAft>
                <a:spcPts val="0"/>
              </a:spcAft>
            </a:pPr>
            <a:r>
              <a:rPr sz="1100" dirty="0">
                <a:solidFill>
                  <a:srgbClr val="000000"/>
                </a:solidFill>
                <a:latin typeface="+mj-lt"/>
                <a:cs typeface="IQFNOR+ArialMT"/>
              </a:rPr>
              <a:t>Simonyan, Vedaldi, and Zisserman, “Deep Inside Convolutional Networks: Visualising Image Classification </a:t>
            </a:r>
            <a:r>
              <a:rPr sz="1100" dirty="0" smtClean="0">
                <a:solidFill>
                  <a:srgbClr val="000000"/>
                </a:solidFill>
                <a:latin typeface="+mj-lt"/>
                <a:cs typeface="IQFNOR+ArialMT"/>
              </a:rPr>
              <a:t>Models</a:t>
            </a:r>
            <a:endParaRPr lang="fr-CA" sz="1100" dirty="0" smtClean="0">
              <a:solidFill>
                <a:srgbClr val="000000"/>
              </a:solidFill>
              <a:latin typeface="+mj-lt"/>
              <a:cs typeface="IQFNOR+ArialMT"/>
            </a:endParaRPr>
          </a:p>
          <a:p>
            <a:pPr>
              <a:lnSpc>
                <a:spcPts val="625"/>
              </a:lnSpc>
              <a:spcBef>
                <a:spcPts val="0"/>
              </a:spcBef>
              <a:spcAft>
                <a:spcPts val="0"/>
              </a:spcAft>
            </a:pPr>
            <a:endParaRPr sz="1100" dirty="0">
              <a:solidFill>
                <a:srgbClr val="000000"/>
              </a:solidFill>
              <a:latin typeface="+mj-lt"/>
              <a:cs typeface="IQFNOR+ArialMT"/>
            </a:endParaRPr>
          </a:p>
          <a:p>
            <a:pPr>
              <a:lnSpc>
                <a:spcPts val="625"/>
              </a:lnSpc>
              <a:spcBef>
                <a:spcPts val="174"/>
              </a:spcBef>
              <a:spcAft>
                <a:spcPts val="0"/>
              </a:spcAft>
            </a:pPr>
            <a:r>
              <a:rPr sz="1100" dirty="0">
                <a:solidFill>
                  <a:srgbClr val="000000"/>
                </a:solidFill>
                <a:latin typeface="+mj-lt"/>
                <a:cs typeface="IQFNOR+ArialMT"/>
              </a:rPr>
              <a:t>and Saliency Maps”, ICLR Workshop 2014</a:t>
            </a:r>
            <a:r>
              <a:rPr sz="1100" dirty="0" smtClean="0">
                <a:solidFill>
                  <a:srgbClr val="000000"/>
                </a:solidFill>
                <a:latin typeface="+mj-lt"/>
                <a:cs typeface="IQFNOR+ArialMT"/>
              </a:rPr>
              <a:t>.</a:t>
            </a:r>
            <a:endParaRPr sz="1100" dirty="0">
              <a:solidFill>
                <a:srgbClr val="000000"/>
              </a:solidFill>
              <a:latin typeface="+mj-lt"/>
              <a:cs typeface="IQFNOR+ArialMT"/>
            </a:endParaRPr>
          </a:p>
        </p:txBody>
      </p:sp>
      <p:pic>
        <p:nvPicPr>
          <p:cNvPr id="871426" name="Picture 2" descr="C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806" y="3924018"/>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4" y="93424"/>
            <a:ext cx="85206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kern="0" dirty="0" smtClean="0"/>
              <a:t>Visualisation par </a:t>
            </a:r>
            <a:r>
              <a:rPr lang="fr-CA" kern="0" dirty="0" err="1" smtClean="0"/>
              <a:t>rétropropagation</a:t>
            </a:r>
            <a:endParaRPr lang="fr-CA" kern="0" dirty="0" smtClean="0"/>
          </a:p>
          <a:p>
            <a:pPr algn="l"/>
            <a:r>
              <a:rPr lang="en-CA" sz="2000" kern="0" dirty="0">
                <a:solidFill>
                  <a:srgbClr val="000000"/>
                </a:solidFill>
                <a:latin typeface="Times New Roman" pitchFamily="18" charset="0"/>
              </a:rPr>
              <a:t>[</a:t>
            </a:r>
            <a:r>
              <a:rPr lang="en-CA" sz="2000" kern="0" dirty="0" err="1">
                <a:solidFill>
                  <a:srgbClr val="000000"/>
                </a:solidFill>
                <a:latin typeface="Times New Roman" pitchFamily="18" charset="0"/>
              </a:rPr>
              <a:t>Simonyan</a:t>
            </a:r>
            <a:r>
              <a:rPr lang="en-CA" sz="2000" kern="0" dirty="0">
                <a:solidFill>
                  <a:srgbClr val="000000"/>
                </a:solidFill>
                <a:latin typeface="Times New Roman" pitchFamily="18" charset="0"/>
              </a:rPr>
              <a:t> et al. 2014], [</a:t>
            </a:r>
            <a:r>
              <a:rPr lang="en-CA" sz="2000" kern="0" dirty="0" err="1">
                <a:solidFill>
                  <a:srgbClr val="000000"/>
                </a:solidFill>
                <a:latin typeface="Times New Roman" pitchFamily="18" charset="0"/>
              </a:rPr>
              <a:t>Zeiler-Fergu</a:t>
            </a:r>
            <a:r>
              <a:rPr lang="en-CA" sz="2000" kern="0" dirty="0">
                <a:solidFill>
                  <a:srgbClr val="000000"/>
                </a:solidFill>
                <a:latin typeface="Times New Roman" pitchFamily="18" charset="0"/>
              </a:rPr>
              <a:t> 2014], [</a:t>
            </a:r>
            <a:r>
              <a:rPr lang="en-CA" sz="2000" dirty="0" err="1">
                <a:solidFill>
                  <a:srgbClr val="000000"/>
                </a:solidFill>
                <a:latin typeface="Times New Roman" pitchFamily="18" charset="0"/>
              </a:rPr>
              <a:t>Springenberg</a:t>
            </a:r>
            <a:r>
              <a:rPr lang="en-CA" sz="2000" dirty="0">
                <a:solidFill>
                  <a:srgbClr val="000000"/>
                </a:solidFill>
                <a:latin typeface="Times New Roman" pitchFamily="18" charset="0"/>
              </a:rPr>
              <a:t> et al., 2015]</a:t>
            </a:r>
            <a:endParaRPr lang="en-CA" sz="2800" kern="0" dirty="0"/>
          </a:p>
        </p:txBody>
      </p:sp>
      <p:pic>
        <p:nvPicPr>
          <p:cNvPr id="12" name="Picture 2"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4" y="4077457"/>
            <a:ext cx="1650033" cy="1196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3538" y="1486455"/>
            <a:ext cx="7311617" cy="2308324"/>
          </a:xfrm>
          <a:prstGeom prst="rect">
            <a:avLst/>
          </a:prstGeom>
          <a:noFill/>
        </p:spPr>
        <p:txBody>
          <a:bodyPr wrap="none" rtlCol="0">
            <a:spAutoFit/>
          </a:bodyPr>
          <a:lstStyle/>
          <a:p>
            <a:r>
              <a:rPr lang="fr-CA" dirty="0" smtClean="0"/>
              <a:t>On peut faire la même chose pour </a:t>
            </a:r>
            <a:r>
              <a:rPr lang="fr-CA" b="1" dirty="0" smtClean="0">
                <a:solidFill>
                  <a:srgbClr val="FF0000"/>
                </a:solidFill>
              </a:rPr>
              <a:t>1 neurone </a:t>
            </a:r>
            <a:r>
              <a:rPr lang="fr-CA" dirty="0" smtClean="0"/>
              <a:t>:</a:t>
            </a:r>
          </a:p>
          <a:p>
            <a:endParaRPr lang="fr-CA" dirty="0"/>
          </a:p>
          <a:p>
            <a:pPr marL="342900" indent="-342900">
              <a:buFont typeface="Arial" panose="020B0604020202020204" pitchFamily="34" charset="0"/>
              <a:buChar char="•"/>
            </a:pPr>
            <a:r>
              <a:rPr lang="fr-CA" dirty="0" smtClean="0"/>
              <a:t>Propagation avant jusqu’à la couche X</a:t>
            </a:r>
          </a:p>
          <a:p>
            <a:pPr marL="342900" indent="-342900">
              <a:buFont typeface="Arial" panose="020B0604020202020204" pitchFamily="34" charset="0"/>
              <a:buChar char="•"/>
            </a:pPr>
            <a:r>
              <a:rPr lang="fr-CA" dirty="0" smtClean="0"/>
              <a:t>Forcer à 0 la sortie de tous les neurones de la couche X</a:t>
            </a:r>
          </a:p>
          <a:p>
            <a:pPr marL="342900" indent="-342900">
              <a:buFont typeface="Arial" panose="020B0604020202020204" pitchFamily="34" charset="0"/>
              <a:buChar char="•"/>
            </a:pPr>
            <a:r>
              <a:rPr lang="fr-CA" dirty="0" smtClean="0"/>
              <a:t>Mettre à 1 la sortie du neurone d’intérêt</a:t>
            </a:r>
          </a:p>
          <a:p>
            <a:pPr marL="342900" indent="-342900">
              <a:buFont typeface="Arial" panose="020B0604020202020204" pitchFamily="34" charset="0"/>
              <a:buChar char="•"/>
            </a:pPr>
            <a:r>
              <a:rPr lang="fr-CA" dirty="0" smtClean="0"/>
              <a:t>Propager le gradient vers l’image d’entrée.</a:t>
            </a:r>
            <a:endParaRPr lang="en-CA" dirty="0"/>
          </a:p>
        </p:txBody>
      </p:sp>
      <p:cxnSp>
        <p:nvCxnSpPr>
          <p:cNvPr id="3" name="Straight Arrow Connector 2"/>
          <p:cNvCxnSpPr/>
          <p:nvPr/>
        </p:nvCxnSpPr>
        <p:spPr>
          <a:xfrm flipH="1">
            <a:off x="2027484" y="5582952"/>
            <a:ext cx="2582616" cy="9014"/>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5" name="Oval 4"/>
          <p:cNvSpPr/>
          <p:nvPr/>
        </p:nvSpPr>
        <p:spPr>
          <a:xfrm>
            <a:off x="4562237" y="4612017"/>
            <a:ext cx="95725" cy="9048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64272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smtClean="0"/>
              <a:t>Approche par </a:t>
            </a:r>
            <a:r>
              <a:rPr lang="fr-CA" dirty="0" err="1" smtClean="0"/>
              <a:t>rétropropagation</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2975325330"/>
              </p:ext>
            </p:extLst>
          </p:nvPr>
        </p:nvGraphicFramePr>
        <p:xfrm>
          <a:off x="1090612" y="1431213"/>
          <a:ext cx="7477126" cy="4646300"/>
        </p:xfrm>
        <a:graphic>
          <a:graphicData uri="http://schemas.openxmlformats.org/drawingml/2006/table">
            <a:tbl>
              <a:tblPr/>
              <a:tblGrid>
                <a:gridCol w="7477126">
                  <a:extLst>
                    <a:ext uri="{9D8B030D-6E8A-4147-A177-3AD203B41FA5}">
                      <a16:colId xmlns:a16="http://schemas.microsoft.com/office/drawing/2014/main" val="3730259278"/>
                    </a:ext>
                  </a:extLst>
                </a:gridCol>
              </a:tblGrid>
              <a:tr h="228600">
                <a:tc>
                  <a:txBody>
                    <a:bodyPr/>
                    <a:lstStyle/>
                    <a:p>
                      <a:pPr fontAlgn="t"/>
                      <a:r>
                        <a:rPr lang="fr-CA" sz="1600" dirty="0" err="1" smtClean="0">
                          <a:solidFill>
                            <a:srgbClr val="FF0000"/>
                          </a:solidFill>
                          <a:effectLst/>
                          <a:latin typeface="SFMono-Regular"/>
                        </a:rPr>
                        <a:t>def</a:t>
                      </a:r>
                      <a:r>
                        <a:rPr lang="fr-CA" sz="1600" dirty="0" smtClean="0">
                          <a:solidFill>
                            <a:srgbClr val="24292E"/>
                          </a:solidFill>
                          <a:effectLst/>
                          <a:latin typeface="SFMono-Regular"/>
                        </a:rPr>
                        <a:t> </a:t>
                      </a:r>
                      <a:r>
                        <a:rPr lang="fr-CA" sz="1600" dirty="0" err="1" smtClean="0">
                          <a:solidFill>
                            <a:srgbClr val="7030A0"/>
                          </a:solidFill>
                          <a:effectLst/>
                          <a:latin typeface="SFMono-Regular"/>
                        </a:rPr>
                        <a:t>generate_grad_saliancy</a:t>
                      </a:r>
                      <a:r>
                        <a:rPr lang="fr-CA" sz="1600" baseline="0" dirty="0" smtClean="0">
                          <a:solidFill>
                            <a:srgbClr val="24292E"/>
                          </a:solidFill>
                          <a:effectLst/>
                          <a:latin typeface="SFMono-Regular"/>
                        </a:rPr>
                        <a:t> (self, </a:t>
                      </a:r>
                      <a:r>
                        <a:rPr lang="fr-CA" sz="1600" baseline="0" dirty="0" err="1" smtClean="0">
                          <a:solidFill>
                            <a:srgbClr val="24292E"/>
                          </a:solidFill>
                          <a:effectLst/>
                          <a:latin typeface="SFMono-Regular"/>
                        </a:rPr>
                        <a:t>input_image</a:t>
                      </a:r>
                      <a:r>
                        <a:rPr lang="fr-CA" sz="1600" baseline="0" dirty="0" smtClean="0">
                          <a:solidFill>
                            <a:srgbClr val="24292E"/>
                          </a:solidFill>
                          <a:effectLst/>
                          <a:latin typeface="SFMono-Regular"/>
                        </a:rPr>
                        <a:t>, </a:t>
                      </a:r>
                      <a:r>
                        <a:rPr lang="fr-CA" sz="1600" baseline="0" dirty="0" err="1" smtClean="0">
                          <a:solidFill>
                            <a:srgbClr val="24292E"/>
                          </a:solidFill>
                          <a:effectLst/>
                          <a:latin typeface="SFMono-Regular"/>
                        </a:rPr>
                        <a:t>target_class</a:t>
                      </a:r>
                      <a:r>
                        <a:rPr lang="fr-CA" sz="1600" baseline="0" dirty="0" smtClean="0">
                          <a:solidFill>
                            <a:srgbClr val="24292E"/>
                          </a:solidFill>
                          <a:effectLst/>
                          <a:latin typeface="SFMono-Regular"/>
                        </a:rPr>
                        <a:t>):</a:t>
                      </a:r>
                      <a:endParaRPr lang="en-CA" sz="1600" dirty="0" smtClean="0">
                        <a:solidFill>
                          <a:srgbClr val="24292E"/>
                        </a:solidFill>
                        <a:effectLst/>
                        <a:latin typeface="SFMono-Regular"/>
                      </a:endParaRPr>
                    </a:p>
                  </a:txBody>
                  <a:tcPr marL="38270" marR="38270" marT="18370" marB="18370">
                    <a:lnL>
                      <a:noFill/>
                    </a:lnL>
                    <a:lnR>
                      <a:noFill/>
                    </a:lnR>
                    <a:lnB>
                      <a:noFill/>
                    </a:lnB>
                    <a:solidFill>
                      <a:srgbClr val="FFFFFF"/>
                    </a:solidFill>
                  </a:tcPr>
                </a:tc>
                <a:extLst>
                  <a:ext uri="{0D108BD9-81ED-4DB2-BD59-A6C34878D82A}">
                    <a16:rowId xmlns:a16="http://schemas.microsoft.com/office/drawing/2014/main" val="3290121044"/>
                  </a:ext>
                </a:extLst>
              </a:tr>
              <a:tr h="146957">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CA" sz="1600" dirty="0" smtClean="0">
                        <a:solidFill>
                          <a:srgbClr val="24292E"/>
                        </a:solidFill>
                        <a:effectLst/>
                        <a:latin typeface="SFMono-Regular"/>
                      </a:endParaRPr>
                    </a:p>
                    <a:p>
                      <a:pPr marL="0" marR="0" indent="0" algn="l" defTabSz="914400" rtl="0" eaLnBrk="1" fontAlgn="t" latinLnBrk="0" hangingPunct="1">
                        <a:lnSpc>
                          <a:spcPct val="100000"/>
                        </a:lnSpc>
                        <a:spcBef>
                          <a:spcPts val="0"/>
                        </a:spcBef>
                        <a:spcAft>
                          <a:spcPts val="0"/>
                        </a:spcAft>
                        <a:buClrTx/>
                        <a:buSzTx/>
                        <a:buFontTx/>
                        <a:buNone/>
                        <a:tabLst/>
                        <a:defRPr/>
                      </a:pPr>
                      <a:r>
                        <a:rPr lang="en-CA" sz="1600" dirty="0" smtClean="0">
                          <a:solidFill>
                            <a:srgbClr val="24292E"/>
                          </a:solidFill>
                          <a:effectLst/>
                          <a:latin typeface="SFMono-Regular"/>
                        </a:rPr>
                        <a:t>      </a:t>
                      </a:r>
                      <a:r>
                        <a:rPr lang="en-CA" sz="1600" dirty="0" err="1" smtClean="0">
                          <a:solidFill>
                            <a:srgbClr val="24292E"/>
                          </a:solidFill>
                          <a:effectLst/>
                          <a:latin typeface="SFMono-Regular"/>
                        </a:rPr>
                        <a:t>model_output</a:t>
                      </a:r>
                      <a:r>
                        <a:rPr lang="en-CA" sz="1600" dirty="0" smtClean="0">
                          <a:solidFill>
                            <a:srgbClr val="24292E"/>
                          </a:solidFill>
                          <a:effectLst/>
                          <a:latin typeface="SFMono-Regular"/>
                        </a:rPr>
                        <a:t> </a:t>
                      </a:r>
                      <a:r>
                        <a:rPr lang="en-CA" sz="1600" dirty="0" smtClean="0">
                          <a:solidFill>
                            <a:srgbClr val="005CC5"/>
                          </a:solidFill>
                          <a:effectLst/>
                          <a:latin typeface="SFMono-Regular"/>
                        </a:rPr>
                        <a:t>=</a:t>
                      </a:r>
                      <a:r>
                        <a:rPr lang="en-CA" sz="1600" dirty="0" smtClean="0">
                          <a:solidFill>
                            <a:srgbClr val="24292E"/>
                          </a:solidFill>
                          <a:effectLst/>
                          <a:latin typeface="SFMono-Regular"/>
                        </a:rPr>
                        <a:t> </a:t>
                      </a:r>
                      <a:r>
                        <a:rPr lang="en-CA" sz="1600" dirty="0" err="1" smtClean="0">
                          <a:solidFill>
                            <a:srgbClr val="24292E"/>
                          </a:solidFill>
                          <a:effectLst/>
                          <a:latin typeface="SFMono-Regular"/>
                        </a:rPr>
                        <a:t>self.</a:t>
                      </a:r>
                      <a:r>
                        <a:rPr lang="en-CA" sz="1600" dirty="0" err="1" smtClean="0">
                          <a:solidFill>
                            <a:srgbClr val="6F42C1"/>
                          </a:solidFill>
                          <a:effectLst/>
                          <a:latin typeface="SFMono-Regular"/>
                        </a:rPr>
                        <a:t>model</a:t>
                      </a:r>
                      <a:r>
                        <a:rPr lang="en-CA" sz="1600" dirty="0" smtClean="0">
                          <a:solidFill>
                            <a:srgbClr val="24292E"/>
                          </a:solidFill>
                          <a:effectLst/>
                          <a:latin typeface="SFMono-Regular"/>
                        </a:rPr>
                        <a:t>(</a:t>
                      </a:r>
                      <a:r>
                        <a:rPr lang="en-CA" sz="1600" dirty="0" err="1" smtClean="0">
                          <a:solidFill>
                            <a:srgbClr val="24292E"/>
                          </a:solidFill>
                          <a:effectLst/>
                          <a:latin typeface="SFMono-Regular"/>
                        </a:rPr>
                        <a:t>input_image</a:t>
                      </a:r>
                      <a:r>
                        <a:rPr lang="en-CA" sz="1600" dirty="0" smtClean="0">
                          <a:solidFill>
                            <a:srgbClr val="24292E"/>
                          </a:solidFill>
                          <a:effectLst/>
                          <a:latin typeface="SFMono-Regular"/>
                        </a:rPr>
                        <a:t>)</a:t>
                      </a:r>
                    </a:p>
                    <a:p>
                      <a:pPr fontAlgn="t"/>
                      <a:endParaRPr lang="en-CA" sz="1600" dirty="0" smtClean="0">
                        <a:solidFill>
                          <a:srgbClr val="6A737D"/>
                        </a:solidFill>
                        <a:effectLst/>
                        <a:latin typeface="SFMono-Regular"/>
                      </a:endParaRPr>
                    </a:p>
                    <a:p>
                      <a:pPr fontAlgn="t"/>
                      <a:r>
                        <a:rPr lang="en-CA" sz="1600" dirty="0" smtClean="0">
                          <a:solidFill>
                            <a:srgbClr val="6A737D"/>
                          </a:solidFill>
                          <a:effectLst/>
                          <a:latin typeface="SFMono-Regular"/>
                        </a:rPr>
                        <a:t>      # </a:t>
                      </a:r>
                      <a:r>
                        <a:rPr lang="en-CA" sz="1600" dirty="0" err="1" smtClean="0">
                          <a:solidFill>
                            <a:srgbClr val="6A737D"/>
                          </a:solidFill>
                          <a:effectLst/>
                          <a:latin typeface="SFMono-Regular"/>
                        </a:rPr>
                        <a:t>Init</a:t>
                      </a:r>
                      <a:r>
                        <a:rPr lang="en-CA" sz="1600" dirty="0" smtClean="0">
                          <a:solidFill>
                            <a:srgbClr val="6A737D"/>
                          </a:solidFill>
                          <a:effectLst/>
                          <a:latin typeface="SFMono-Regular"/>
                        </a:rPr>
                        <a:t> gradients à zero</a:t>
                      </a:r>
                      <a:endParaRPr lang="en-CA" sz="1600" dirty="0">
                        <a:solidFill>
                          <a:srgbClr val="24292E"/>
                        </a:solidFill>
                        <a:effectLst/>
                        <a:latin typeface="SFMono-Regular"/>
                      </a:endParaRPr>
                    </a:p>
                  </a:txBody>
                  <a:tcPr marL="38270" marR="38270" marT="18370" marB="18370">
                    <a:lnL>
                      <a:noFill/>
                    </a:lnL>
                    <a:lnR>
                      <a:noFill/>
                    </a:lnR>
                    <a:lnT>
                      <a:noFill/>
                    </a:lnT>
                    <a:lnB>
                      <a:noFill/>
                    </a:lnB>
                    <a:solidFill>
                      <a:srgbClr val="FFFFFF"/>
                    </a:solidFill>
                  </a:tcPr>
                </a:tc>
                <a:extLst>
                  <a:ext uri="{0D108BD9-81ED-4DB2-BD59-A6C34878D82A}">
                    <a16:rowId xmlns:a16="http://schemas.microsoft.com/office/drawing/2014/main" val="3624985595"/>
                  </a:ext>
                </a:extLst>
              </a:tr>
              <a:tr h="257175">
                <a:tc>
                  <a:txBody>
                    <a:bodyPr/>
                    <a:lstStyle/>
                    <a:p>
                      <a:pPr fontAlgn="t"/>
                      <a:r>
                        <a:rPr lang="en-CA" sz="1600" dirty="0" smtClean="0">
                          <a:solidFill>
                            <a:srgbClr val="24292E"/>
                          </a:solidFill>
                          <a:effectLst/>
                          <a:latin typeface="SFMono-Regular"/>
                        </a:rPr>
                        <a:t>      </a:t>
                      </a:r>
                      <a:r>
                        <a:rPr lang="en-CA" sz="1600" dirty="0" err="1" smtClean="0">
                          <a:solidFill>
                            <a:srgbClr val="24292E"/>
                          </a:solidFill>
                          <a:effectLst/>
                          <a:latin typeface="SFMono-Regular"/>
                        </a:rPr>
                        <a:t>self.model.</a:t>
                      </a:r>
                      <a:r>
                        <a:rPr lang="en-CA" sz="1600" dirty="0" err="1" smtClean="0">
                          <a:solidFill>
                            <a:srgbClr val="6F42C1"/>
                          </a:solidFill>
                          <a:effectLst/>
                          <a:latin typeface="SFMono-Regular"/>
                        </a:rPr>
                        <a:t>zero_grad</a:t>
                      </a:r>
                      <a:r>
                        <a:rPr lang="en-CA" sz="1600" dirty="0" smtClean="0">
                          <a:solidFill>
                            <a:srgbClr val="24292E"/>
                          </a:solidFill>
                          <a:effectLst/>
                          <a:latin typeface="SFMono-Regular"/>
                        </a:rPr>
                        <a:t>()</a:t>
                      </a:r>
                    </a:p>
                    <a:p>
                      <a:pPr fontAlgn="t"/>
                      <a:endParaRPr lang="en-CA" sz="1600" dirty="0">
                        <a:solidFill>
                          <a:srgbClr val="24292E"/>
                        </a:solidFill>
                        <a:effectLst/>
                        <a:latin typeface="SFMono-Regular"/>
                      </a:endParaRPr>
                    </a:p>
                  </a:txBody>
                  <a:tcPr marL="38270" marR="38270" marT="18370" marB="18370">
                    <a:lnL>
                      <a:noFill/>
                    </a:lnL>
                    <a:lnR>
                      <a:noFill/>
                    </a:lnR>
                    <a:lnT>
                      <a:noFill/>
                    </a:lnT>
                    <a:lnB>
                      <a:noFill/>
                    </a:lnB>
                    <a:solidFill>
                      <a:srgbClr val="FFFFFF"/>
                    </a:solidFill>
                  </a:tcPr>
                </a:tc>
                <a:extLst>
                  <a:ext uri="{0D108BD9-81ED-4DB2-BD59-A6C34878D82A}">
                    <a16:rowId xmlns:a16="http://schemas.microsoft.com/office/drawing/2014/main" val="3608376227"/>
                  </a:ext>
                </a:extLst>
              </a:tr>
              <a:tr h="146957">
                <a:tc>
                  <a:txBody>
                    <a:bodyPr/>
                    <a:lstStyle/>
                    <a:p>
                      <a:pPr fontAlgn="t"/>
                      <a:r>
                        <a:rPr lang="en-CA" sz="1600" dirty="0" smtClean="0">
                          <a:solidFill>
                            <a:srgbClr val="24292E"/>
                          </a:solidFill>
                          <a:effectLst/>
                          <a:latin typeface="SFMono-Regular"/>
                        </a:rPr>
                        <a:t>      </a:t>
                      </a:r>
                      <a:r>
                        <a:rPr lang="en-CA" sz="1600" dirty="0" smtClean="0">
                          <a:solidFill>
                            <a:srgbClr val="6A737D"/>
                          </a:solidFill>
                          <a:effectLst/>
                          <a:latin typeface="SFMono-Regular"/>
                        </a:rPr>
                        <a:t># </a:t>
                      </a:r>
                      <a:r>
                        <a:rPr lang="en-CA" sz="1600" dirty="0" err="1" smtClean="0">
                          <a:solidFill>
                            <a:srgbClr val="6A737D"/>
                          </a:solidFill>
                          <a:effectLst/>
                          <a:latin typeface="SFMono-Regular"/>
                        </a:rPr>
                        <a:t>one_hot</a:t>
                      </a:r>
                      <a:r>
                        <a:rPr lang="en-CA" sz="1600" baseline="0" dirty="0" smtClean="0">
                          <a:solidFill>
                            <a:srgbClr val="6A737D"/>
                          </a:solidFill>
                          <a:effectLst/>
                          <a:latin typeface="SFMono-Regular"/>
                        </a:rPr>
                        <a:t> = 00000100000, 1 sur la </a:t>
                      </a:r>
                      <a:r>
                        <a:rPr lang="en-CA" sz="1600" baseline="0" dirty="0" err="1" smtClean="0">
                          <a:solidFill>
                            <a:srgbClr val="6A737D"/>
                          </a:solidFill>
                          <a:effectLst/>
                          <a:latin typeface="SFMono-Regular"/>
                        </a:rPr>
                        <a:t>classe</a:t>
                      </a:r>
                      <a:r>
                        <a:rPr lang="en-CA" sz="1600" baseline="0" dirty="0" smtClean="0">
                          <a:solidFill>
                            <a:srgbClr val="6A737D"/>
                          </a:solidFill>
                          <a:effectLst/>
                          <a:latin typeface="SFMono-Regular"/>
                        </a:rPr>
                        <a:t> </a:t>
                      </a:r>
                      <a:r>
                        <a:rPr lang="en-CA" sz="1600" baseline="0" dirty="0" err="1" smtClean="0">
                          <a:solidFill>
                            <a:srgbClr val="6A737D"/>
                          </a:solidFill>
                          <a:effectLst/>
                          <a:latin typeface="SFMono-Regular"/>
                        </a:rPr>
                        <a:t>cible</a:t>
                      </a:r>
                      <a:r>
                        <a:rPr lang="en-CA" sz="1600" baseline="0" dirty="0" smtClean="0">
                          <a:solidFill>
                            <a:srgbClr val="6A737D"/>
                          </a:solidFill>
                          <a:effectLst/>
                          <a:latin typeface="SFMono-Regular"/>
                        </a:rPr>
                        <a:t>    </a:t>
                      </a:r>
                      <a:endParaRPr lang="en-CA" sz="1600" dirty="0">
                        <a:solidFill>
                          <a:srgbClr val="24292E"/>
                        </a:solidFill>
                        <a:effectLst/>
                        <a:latin typeface="SFMono-Regular"/>
                      </a:endParaRPr>
                    </a:p>
                  </a:txBody>
                  <a:tcPr marL="38270" marR="38270" marT="18370" marB="18370">
                    <a:lnL>
                      <a:noFill/>
                    </a:lnL>
                    <a:lnR>
                      <a:noFill/>
                    </a:lnR>
                    <a:lnT>
                      <a:noFill/>
                    </a:lnT>
                    <a:lnB>
                      <a:noFill/>
                    </a:lnB>
                    <a:solidFill>
                      <a:srgbClr val="FFFFFF"/>
                    </a:solidFill>
                  </a:tcPr>
                </a:tc>
                <a:extLst>
                  <a:ext uri="{0D108BD9-81ED-4DB2-BD59-A6C34878D82A}">
                    <a16:rowId xmlns:a16="http://schemas.microsoft.com/office/drawing/2014/main" val="2997787916"/>
                  </a:ext>
                </a:extLst>
              </a:tr>
              <a:tr h="477611">
                <a:tc>
                  <a:txBody>
                    <a:bodyPr/>
                    <a:lstStyle/>
                    <a:p>
                      <a:pPr fontAlgn="t"/>
                      <a:r>
                        <a:rPr lang="en-US" sz="1600" dirty="0" smtClean="0">
                          <a:solidFill>
                            <a:srgbClr val="24292E"/>
                          </a:solidFill>
                          <a:effectLst/>
                          <a:latin typeface="SFMono-Regular"/>
                        </a:rPr>
                        <a:t>      </a:t>
                      </a:r>
                      <a:r>
                        <a:rPr lang="en-US" sz="1600" dirty="0" err="1" smtClean="0">
                          <a:solidFill>
                            <a:srgbClr val="24292E"/>
                          </a:solidFill>
                          <a:effectLst/>
                          <a:latin typeface="SFMono-Regular"/>
                        </a:rPr>
                        <a:t>one_hot_output</a:t>
                      </a:r>
                      <a:r>
                        <a:rPr lang="en-US" sz="1600" dirty="0" smtClean="0">
                          <a:solidFill>
                            <a:srgbClr val="24292E"/>
                          </a:solidFill>
                          <a:effectLst/>
                          <a:latin typeface="SFMono-Regular"/>
                        </a:rPr>
                        <a:t> </a:t>
                      </a:r>
                      <a:r>
                        <a:rPr lang="en-US" sz="1600" dirty="0">
                          <a:solidFill>
                            <a:srgbClr val="005CC5"/>
                          </a:solidFill>
                          <a:effectLst/>
                          <a:latin typeface="SFMono-Regular"/>
                        </a:rPr>
                        <a:t>=</a:t>
                      </a:r>
                      <a:r>
                        <a:rPr lang="en-US" sz="1600" dirty="0">
                          <a:solidFill>
                            <a:srgbClr val="24292E"/>
                          </a:solidFill>
                          <a:effectLst/>
                          <a:latin typeface="SFMono-Regular"/>
                        </a:rPr>
                        <a:t> </a:t>
                      </a:r>
                      <a:r>
                        <a:rPr lang="en-US" sz="1600" dirty="0" err="1">
                          <a:solidFill>
                            <a:srgbClr val="24292E"/>
                          </a:solidFill>
                          <a:effectLst/>
                          <a:latin typeface="SFMono-Regular"/>
                        </a:rPr>
                        <a:t>torch.</a:t>
                      </a:r>
                      <a:r>
                        <a:rPr lang="en-US" sz="1600" dirty="0" err="1">
                          <a:solidFill>
                            <a:srgbClr val="E36209"/>
                          </a:solidFill>
                          <a:effectLst/>
                          <a:latin typeface="SFMono-Regular"/>
                        </a:rPr>
                        <a:t>FloatTensor</a:t>
                      </a:r>
                      <a:r>
                        <a:rPr lang="en-US" sz="1600" dirty="0">
                          <a:solidFill>
                            <a:srgbClr val="24292E"/>
                          </a:solidFill>
                          <a:effectLst/>
                          <a:latin typeface="SFMono-Regular"/>
                        </a:rPr>
                        <a:t>(</a:t>
                      </a:r>
                      <a:r>
                        <a:rPr lang="en-US" sz="1600" dirty="0">
                          <a:solidFill>
                            <a:srgbClr val="005CC5"/>
                          </a:solidFill>
                          <a:effectLst/>
                          <a:latin typeface="SFMono-Regular"/>
                        </a:rPr>
                        <a:t>1</a:t>
                      </a:r>
                      <a:r>
                        <a:rPr lang="en-US" sz="1600" dirty="0">
                          <a:solidFill>
                            <a:srgbClr val="24292E"/>
                          </a:solidFill>
                          <a:effectLst/>
                          <a:latin typeface="SFMono-Regular"/>
                        </a:rPr>
                        <a:t>, </a:t>
                      </a:r>
                      <a:r>
                        <a:rPr lang="en-US" sz="1600" dirty="0" err="1">
                          <a:solidFill>
                            <a:srgbClr val="24292E"/>
                          </a:solidFill>
                          <a:effectLst/>
                          <a:latin typeface="SFMono-Regular"/>
                        </a:rPr>
                        <a:t>model_output.</a:t>
                      </a:r>
                      <a:r>
                        <a:rPr lang="en-US" sz="1600" dirty="0" err="1">
                          <a:solidFill>
                            <a:srgbClr val="6F42C1"/>
                          </a:solidFill>
                          <a:effectLst/>
                          <a:latin typeface="SFMono-Regular"/>
                        </a:rPr>
                        <a:t>size</a:t>
                      </a:r>
                      <a:r>
                        <a:rPr lang="en-US" sz="1600" dirty="0">
                          <a:solidFill>
                            <a:srgbClr val="24292E"/>
                          </a:solidFill>
                          <a:effectLst/>
                          <a:latin typeface="SFMono-Regular"/>
                        </a:rPr>
                        <a:t>()[</a:t>
                      </a:r>
                      <a:r>
                        <a:rPr lang="en-US" sz="1600" dirty="0">
                          <a:solidFill>
                            <a:srgbClr val="005CC5"/>
                          </a:solidFill>
                          <a:effectLst/>
                          <a:latin typeface="SFMono-Regular"/>
                        </a:rPr>
                        <a:t>-1</a:t>
                      </a:r>
                      <a:r>
                        <a:rPr lang="en-US" sz="1600" dirty="0">
                          <a:solidFill>
                            <a:srgbClr val="24292E"/>
                          </a:solidFill>
                          <a:effectLst/>
                          <a:latin typeface="SFMono-Regular"/>
                        </a:rPr>
                        <a:t>]).</a:t>
                      </a:r>
                      <a:r>
                        <a:rPr lang="en-US" sz="1600" dirty="0">
                          <a:solidFill>
                            <a:srgbClr val="6F42C1"/>
                          </a:solidFill>
                          <a:effectLst/>
                          <a:latin typeface="SFMono-Regular"/>
                        </a:rPr>
                        <a:t>zero</a:t>
                      </a:r>
                      <a:r>
                        <a:rPr lang="en-US" sz="1600" dirty="0" smtClean="0">
                          <a:solidFill>
                            <a:srgbClr val="6F42C1"/>
                          </a:solidFill>
                          <a:effectLst/>
                          <a:latin typeface="SFMono-Regular"/>
                        </a:rPr>
                        <a:t>_</a:t>
                      </a:r>
                      <a:r>
                        <a:rPr lang="en-US" sz="1600" dirty="0" smtClean="0">
                          <a:solidFill>
                            <a:srgbClr val="24292E"/>
                          </a:solidFill>
                          <a:effectLst/>
                          <a:latin typeface="SFMono-Regular"/>
                        </a:rPr>
                        <a:t>()</a:t>
                      </a:r>
                    </a:p>
                    <a:p>
                      <a:pPr marL="0" marR="0" indent="0" algn="l" defTabSz="914400" rtl="0" eaLnBrk="1" fontAlgn="t" latinLnBrk="0" hangingPunct="1">
                        <a:lnSpc>
                          <a:spcPct val="100000"/>
                        </a:lnSpc>
                        <a:spcBef>
                          <a:spcPts val="0"/>
                        </a:spcBef>
                        <a:spcAft>
                          <a:spcPts val="0"/>
                        </a:spcAft>
                        <a:buClrTx/>
                        <a:buSzTx/>
                        <a:buFontTx/>
                        <a:buNone/>
                        <a:tabLst/>
                        <a:defRPr/>
                      </a:pPr>
                      <a:r>
                        <a:rPr lang="en-CA" sz="1600" dirty="0" smtClean="0">
                          <a:solidFill>
                            <a:srgbClr val="24292E"/>
                          </a:solidFill>
                          <a:effectLst/>
                          <a:latin typeface="SFMono-Regular"/>
                        </a:rPr>
                        <a:t>      </a:t>
                      </a:r>
                      <a:r>
                        <a:rPr lang="en-CA" sz="1600" dirty="0" err="1" smtClean="0">
                          <a:solidFill>
                            <a:srgbClr val="24292E"/>
                          </a:solidFill>
                          <a:effectLst/>
                          <a:latin typeface="SFMono-Regular"/>
                        </a:rPr>
                        <a:t>one_hot_output</a:t>
                      </a:r>
                      <a:r>
                        <a:rPr lang="en-CA" sz="1600" dirty="0" smtClean="0">
                          <a:solidFill>
                            <a:srgbClr val="24292E"/>
                          </a:solidFill>
                          <a:effectLst/>
                          <a:latin typeface="SFMono-Regular"/>
                        </a:rPr>
                        <a:t>[</a:t>
                      </a:r>
                      <a:r>
                        <a:rPr lang="en-CA" sz="1600" dirty="0" smtClean="0">
                          <a:solidFill>
                            <a:srgbClr val="005CC5"/>
                          </a:solidFill>
                          <a:effectLst/>
                          <a:latin typeface="SFMono-Regular"/>
                        </a:rPr>
                        <a:t>0</a:t>
                      </a:r>
                      <a:r>
                        <a:rPr lang="en-CA" sz="1600" dirty="0" smtClean="0">
                          <a:solidFill>
                            <a:srgbClr val="24292E"/>
                          </a:solidFill>
                          <a:effectLst/>
                          <a:latin typeface="SFMono-Regular"/>
                        </a:rPr>
                        <a:t>][</a:t>
                      </a:r>
                      <a:r>
                        <a:rPr lang="en-CA" sz="1600" dirty="0" err="1" smtClean="0">
                          <a:solidFill>
                            <a:srgbClr val="24292E"/>
                          </a:solidFill>
                          <a:effectLst/>
                          <a:latin typeface="SFMono-Regular"/>
                        </a:rPr>
                        <a:t>target_class</a:t>
                      </a:r>
                      <a:r>
                        <a:rPr lang="en-CA" sz="1600" dirty="0" smtClean="0">
                          <a:solidFill>
                            <a:srgbClr val="24292E"/>
                          </a:solidFill>
                          <a:effectLst/>
                          <a:latin typeface="SFMono-Regular"/>
                        </a:rPr>
                        <a:t>] </a:t>
                      </a:r>
                      <a:r>
                        <a:rPr lang="en-CA" sz="1600" dirty="0" smtClean="0">
                          <a:solidFill>
                            <a:srgbClr val="005CC5"/>
                          </a:solidFill>
                          <a:effectLst/>
                          <a:latin typeface="SFMono-Regular"/>
                        </a:rPr>
                        <a:t>=</a:t>
                      </a:r>
                      <a:r>
                        <a:rPr lang="en-CA" sz="1600" dirty="0" smtClean="0">
                          <a:solidFill>
                            <a:srgbClr val="24292E"/>
                          </a:solidFill>
                          <a:effectLst/>
                          <a:latin typeface="SFMono-Regular"/>
                        </a:rPr>
                        <a:t> </a:t>
                      </a:r>
                      <a:r>
                        <a:rPr lang="en-CA" sz="1600" dirty="0" smtClean="0">
                          <a:solidFill>
                            <a:srgbClr val="005CC5"/>
                          </a:solidFill>
                          <a:effectLst/>
                          <a:latin typeface="SFMono-Regular"/>
                        </a:rPr>
                        <a:t>1</a:t>
                      </a:r>
                      <a:endParaRPr lang="en-CA" sz="1600" dirty="0" smtClean="0">
                        <a:solidFill>
                          <a:srgbClr val="24292E"/>
                        </a:solidFill>
                        <a:effectLst/>
                        <a:latin typeface="SFMono-Regular"/>
                      </a:endParaRPr>
                    </a:p>
                    <a:p>
                      <a:pPr fontAlgn="t"/>
                      <a:endParaRPr lang="en-US" sz="1600" dirty="0" smtClean="0">
                        <a:solidFill>
                          <a:srgbClr val="24292E"/>
                        </a:solidFill>
                        <a:effectLst/>
                        <a:latin typeface="SFMono-Regular"/>
                      </a:endParaRPr>
                    </a:p>
                    <a:p>
                      <a:pPr marL="0" marR="0" indent="0" algn="l" defTabSz="914400" rtl="0" eaLnBrk="1" fontAlgn="t" latinLnBrk="0" hangingPunct="1">
                        <a:lnSpc>
                          <a:spcPct val="100000"/>
                        </a:lnSpc>
                        <a:spcBef>
                          <a:spcPts val="0"/>
                        </a:spcBef>
                        <a:spcAft>
                          <a:spcPts val="0"/>
                        </a:spcAft>
                        <a:buClrTx/>
                        <a:buSzTx/>
                        <a:buFontTx/>
                        <a:buNone/>
                        <a:tabLst/>
                        <a:defRPr/>
                      </a:pPr>
                      <a:r>
                        <a:rPr lang="en-CA" sz="1600" dirty="0" smtClean="0">
                          <a:solidFill>
                            <a:srgbClr val="6A737D"/>
                          </a:solidFill>
                          <a:effectLst/>
                          <a:latin typeface="SFMono-Regular"/>
                        </a:rPr>
                        <a:t>       # Backward pass </a:t>
                      </a:r>
                      <a:endParaRPr lang="en-CA" sz="1600" dirty="0" smtClean="0">
                        <a:solidFill>
                          <a:srgbClr val="24292E"/>
                        </a:solidFill>
                        <a:effectLst/>
                        <a:latin typeface="SFMono-Regular"/>
                      </a:endParaRPr>
                    </a:p>
                    <a:p>
                      <a:pPr marL="0" marR="0" indent="0" algn="l" defTabSz="914400" rtl="0" eaLnBrk="1" fontAlgn="t" latinLnBrk="0" hangingPunct="1">
                        <a:lnSpc>
                          <a:spcPct val="100000"/>
                        </a:lnSpc>
                        <a:spcBef>
                          <a:spcPts val="0"/>
                        </a:spcBef>
                        <a:spcAft>
                          <a:spcPts val="0"/>
                        </a:spcAft>
                        <a:buClrTx/>
                        <a:buSzTx/>
                        <a:buFontTx/>
                        <a:buNone/>
                        <a:tabLst/>
                        <a:defRPr/>
                      </a:pPr>
                      <a:r>
                        <a:rPr lang="en-CA" sz="1600" dirty="0" smtClean="0">
                          <a:solidFill>
                            <a:srgbClr val="24292E"/>
                          </a:solidFill>
                          <a:effectLst/>
                          <a:latin typeface="SFMono-Regular"/>
                        </a:rPr>
                        <a:t>       </a:t>
                      </a:r>
                      <a:r>
                        <a:rPr lang="en-CA" sz="1600" dirty="0" err="1" smtClean="0">
                          <a:solidFill>
                            <a:srgbClr val="24292E"/>
                          </a:solidFill>
                          <a:effectLst/>
                          <a:latin typeface="SFMono-Regular"/>
                        </a:rPr>
                        <a:t>model_output.</a:t>
                      </a:r>
                      <a:r>
                        <a:rPr lang="en-CA" sz="1600" dirty="0" err="1" smtClean="0">
                          <a:solidFill>
                            <a:srgbClr val="6F42C1"/>
                          </a:solidFill>
                          <a:effectLst/>
                          <a:latin typeface="SFMono-Regular"/>
                        </a:rPr>
                        <a:t>backward</a:t>
                      </a:r>
                      <a:r>
                        <a:rPr lang="en-CA" sz="1600" dirty="0" smtClean="0">
                          <a:solidFill>
                            <a:srgbClr val="24292E"/>
                          </a:solidFill>
                          <a:effectLst/>
                          <a:latin typeface="SFMono-Regular"/>
                        </a:rPr>
                        <a:t>(gradient</a:t>
                      </a:r>
                      <a:r>
                        <a:rPr lang="en-CA" sz="1600" dirty="0" smtClean="0">
                          <a:solidFill>
                            <a:srgbClr val="005CC5"/>
                          </a:solidFill>
                          <a:effectLst/>
                          <a:latin typeface="SFMono-Regular"/>
                        </a:rPr>
                        <a:t>=</a:t>
                      </a:r>
                      <a:r>
                        <a:rPr lang="en-CA" sz="1600" dirty="0" err="1" smtClean="0">
                          <a:solidFill>
                            <a:srgbClr val="24292E"/>
                          </a:solidFill>
                          <a:effectLst/>
                          <a:latin typeface="SFMono-Regular"/>
                        </a:rPr>
                        <a:t>one_hot_output</a:t>
                      </a:r>
                      <a:r>
                        <a:rPr lang="en-CA" sz="1600" dirty="0" smtClean="0">
                          <a:solidFill>
                            <a:srgbClr val="24292E"/>
                          </a:solidFill>
                          <a:effectLst/>
                          <a:latin typeface="SFMono-Regular"/>
                        </a:rPr>
                        <a:t>)</a:t>
                      </a:r>
                    </a:p>
                    <a:p>
                      <a:pPr fontAlgn="t"/>
                      <a:endParaRPr lang="en-US" sz="1600" dirty="0">
                        <a:solidFill>
                          <a:srgbClr val="24292E"/>
                        </a:solidFill>
                        <a:effectLst/>
                        <a:latin typeface="SFMono-Regular"/>
                      </a:endParaRPr>
                    </a:p>
                  </a:txBody>
                  <a:tcPr marL="38270" marR="38270" marT="18370" marB="18370">
                    <a:lnL>
                      <a:noFill/>
                    </a:lnL>
                    <a:lnR>
                      <a:noFill/>
                    </a:lnR>
                    <a:lnT>
                      <a:noFill/>
                    </a:lnT>
                    <a:lnB>
                      <a:noFill/>
                    </a:lnB>
                    <a:solidFill>
                      <a:srgbClr val="FFFFFF"/>
                    </a:solidFill>
                  </a:tcPr>
                </a:tc>
                <a:extLst>
                  <a:ext uri="{0D108BD9-81ED-4DB2-BD59-A6C34878D82A}">
                    <a16:rowId xmlns:a16="http://schemas.microsoft.com/office/drawing/2014/main" val="2486579350"/>
                  </a:ext>
                </a:extLst>
              </a:tr>
              <a:tr h="36739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600" dirty="0" smtClean="0">
                          <a:solidFill>
                            <a:srgbClr val="6A737D"/>
                          </a:solidFill>
                          <a:effectLst/>
                          <a:latin typeface="SFMono-Regular"/>
                        </a:rPr>
                        <a:t>       # [0] pour </a:t>
                      </a:r>
                      <a:r>
                        <a:rPr lang="en-US" sz="1600" dirty="0" err="1" smtClean="0">
                          <a:solidFill>
                            <a:srgbClr val="6A737D"/>
                          </a:solidFill>
                          <a:effectLst/>
                          <a:latin typeface="SFMono-Regular"/>
                        </a:rPr>
                        <a:t>éliminer</a:t>
                      </a:r>
                      <a:r>
                        <a:rPr lang="en-US" sz="1600" baseline="0" dirty="0" smtClean="0">
                          <a:solidFill>
                            <a:srgbClr val="6A737D"/>
                          </a:solidFill>
                          <a:effectLst/>
                          <a:latin typeface="SFMono-Regular"/>
                        </a:rPr>
                        <a:t> la première dimension </a:t>
                      </a:r>
                      <a:r>
                        <a:rPr lang="en-US" sz="1600" dirty="0" smtClean="0">
                          <a:solidFill>
                            <a:srgbClr val="6A737D"/>
                          </a:solidFill>
                          <a:effectLst/>
                          <a:latin typeface="SFMono-Regular"/>
                        </a:rPr>
                        <a:t>(1,3,224,224)</a:t>
                      </a:r>
                      <a:endParaRPr lang="en-US" sz="1600" dirty="0" smtClean="0">
                        <a:solidFill>
                          <a:srgbClr val="24292E"/>
                        </a:solidFill>
                        <a:effectLst/>
                        <a:latin typeface="SFMono-Regular"/>
                      </a:endParaRPr>
                    </a:p>
                    <a:p>
                      <a:pPr marL="0" marR="0" indent="0" algn="l" defTabSz="914400" rtl="0" eaLnBrk="1" fontAlgn="t" latinLnBrk="0" hangingPunct="1">
                        <a:lnSpc>
                          <a:spcPct val="100000"/>
                        </a:lnSpc>
                        <a:spcBef>
                          <a:spcPts val="0"/>
                        </a:spcBef>
                        <a:spcAft>
                          <a:spcPts val="0"/>
                        </a:spcAft>
                        <a:buClrTx/>
                        <a:buSzTx/>
                        <a:buFontTx/>
                        <a:buNone/>
                        <a:tabLst/>
                        <a:defRPr/>
                      </a:pPr>
                      <a:r>
                        <a:rPr lang="en-CA" sz="1600" dirty="0" smtClean="0">
                          <a:solidFill>
                            <a:srgbClr val="24292E"/>
                          </a:solidFill>
                          <a:effectLst/>
                          <a:latin typeface="SFMono-Regular"/>
                        </a:rPr>
                        <a:t>       </a:t>
                      </a:r>
                      <a:r>
                        <a:rPr lang="en-CA" sz="1600" dirty="0" err="1" smtClean="0">
                          <a:solidFill>
                            <a:srgbClr val="24292E"/>
                          </a:solidFill>
                          <a:effectLst/>
                          <a:latin typeface="SFMono-Regular"/>
                        </a:rPr>
                        <a:t>gradients_saliancy</a:t>
                      </a:r>
                      <a:r>
                        <a:rPr lang="en-CA" sz="1600" dirty="0" smtClean="0">
                          <a:solidFill>
                            <a:srgbClr val="24292E"/>
                          </a:solidFill>
                          <a:effectLst/>
                          <a:latin typeface="SFMono-Regular"/>
                        </a:rPr>
                        <a:t> </a:t>
                      </a:r>
                      <a:r>
                        <a:rPr lang="en-CA" sz="1600" dirty="0" smtClean="0">
                          <a:solidFill>
                            <a:srgbClr val="005CC5"/>
                          </a:solidFill>
                          <a:effectLst/>
                          <a:latin typeface="SFMono-Regular"/>
                        </a:rPr>
                        <a:t>=</a:t>
                      </a:r>
                      <a:r>
                        <a:rPr lang="en-CA" sz="1600" dirty="0" smtClean="0">
                          <a:solidFill>
                            <a:srgbClr val="24292E"/>
                          </a:solidFill>
                          <a:effectLst/>
                          <a:latin typeface="SFMono-Regular"/>
                        </a:rPr>
                        <a:t> </a:t>
                      </a:r>
                      <a:r>
                        <a:rPr lang="en-CA" sz="1600" dirty="0" err="1" smtClean="0">
                          <a:solidFill>
                            <a:srgbClr val="24292E"/>
                          </a:solidFill>
                          <a:effectLst/>
                          <a:latin typeface="SFMono-Regular"/>
                        </a:rPr>
                        <a:t>self.gradients.data.</a:t>
                      </a:r>
                      <a:r>
                        <a:rPr lang="en-CA" sz="1600" dirty="0" err="1" smtClean="0">
                          <a:solidFill>
                            <a:srgbClr val="6F42C1"/>
                          </a:solidFill>
                          <a:effectLst/>
                          <a:latin typeface="SFMono-Regular"/>
                        </a:rPr>
                        <a:t>numpy</a:t>
                      </a:r>
                      <a:r>
                        <a:rPr lang="en-CA" sz="1600" dirty="0" smtClean="0">
                          <a:solidFill>
                            <a:srgbClr val="24292E"/>
                          </a:solidFill>
                          <a:effectLst/>
                          <a:latin typeface="SFMono-Regular"/>
                        </a:rPr>
                        <a:t>()[</a:t>
                      </a:r>
                      <a:r>
                        <a:rPr lang="en-CA" sz="1600" dirty="0" smtClean="0">
                          <a:solidFill>
                            <a:srgbClr val="005CC5"/>
                          </a:solidFill>
                          <a:effectLst/>
                          <a:latin typeface="SFMono-Regular"/>
                        </a:rPr>
                        <a:t>0</a:t>
                      </a:r>
                      <a:r>
                        <a:rPr lang="en-CA" sz="1600" dirty="0" smtClean="0">
                          <a:solidFill>
                            <a:srgbClr val="24292E"/>
                          </a:solidFill>
                          <a:effectLst/>
                          <a:latin typeface="SFMono-Regular"/>
                        </a:rPr>
                        <a:t>]</a:t>
                      </a:r>
                    </a:p>
                    <a:p>
                      <a:pPr fontAlgn="t"/>
                      <a:endParaRPr lang="en-US" sz="1600" dirty="0" smtClean="0">
                        <a:solidFill>
                          <a:srgbClr val="6A737D"/>
                        </a:solidFill>
                        <a:effectLst/>
                        <a:latin typeface="SFMono-Regular"/>
                      </a:endParaRPr>
                    </a:p>
                  </a:txBody>
                  <a:tcPr marL="38270" marR="38270" marT="18370" marB="18370">
                    <a:lnL>
                      <a:noFill/>
                    </a:lnL>
                    <a:lnR>
                      <a:noFill/>
                    </a:lnR>
                    <a:lnT>
                      <a:noFill/>
                    </a:lnT>
                    <a:lnB>
                      <a:noFill/>
                    </a:lnB>
                    <a:solidFill>
                      <a:srgbClr val="FFFFFF"/>
                    </a:solidFill>
                  </a:tcPr>
                </a:tc>
                <a:extLst>
                  <a:ext uri="{0D108BD9-81ED-4DB2-BD59-A6C34878D82A}">
                    <a16:rowId xmlns:a16="http://schemas.microsoft.com/office/drawing/2014/main" val="3127961463"/>
                  </a:ext>
                </a:extLst>
              </a:tr>
              <a:tr h="257175">
                <a:tc>
                  <a:txBody>
                    <a:bodyPr/>
                    <a:lstStyle/>
                    <a:p>
                      <a:pPr fontAlgn="t"/>
                      <a:r>
                        <a:rPr lang="en-CA" sz="1600" dirty="0" smtClean="0">
                          <a:solidFill>
                            <a:srgbClr val="D73A49"/>
                          </a:solidFill>
                          <a:effectLst/>
                          <a:latin typeface="SFMono-Regular"/>
                        </a:rPr>
                        <a:t>       return</a:t>
                      </a:r>
                      <a:r>
                        <a:rPr lang="en-CA" sz="1600" dirty="0" smtClean="0">
                          <a:solidFill>
                            <a:srgbClr val="24292E"/>
                          </a:solidFill>
                          <a:effectLst/>
                          <a:latin typeface="SFMono-Regular"/>
                        </a:rPr>
                        <a:t> </a:t>
                      </a:r>
                      <a:r>
                        <a:rPr lang="en-CA" sz="1600" dirty="0" err="1" smtClean="0">
                          <a:solidFill>
                            <a:srgbClr val="24292E"/>
                          </a:solidFill>
                          <a:effectLst/>
                          <a:latin typeface="SFMono-Regular"/>
                        </a:rPr>
                        <a:t>gradients_saliancy</a:t>
                      </a:r>
                      <a:endParaRPr lang="en-CA" sz="1600" dirty="0">
                        <a:solidFill>
                          <a:srgbClr val="24292E"/>
                        </a:solidFill>
                        <a:effectLst/>
                        <a:latin typeface="SFMono-Regular"/>
                      </a:endParaRPr>
                    </a:p>
                  </a:txBody>
                  <a:tcPr marL="38270" marR="38270" marT="18370" marB="18370">
                    <a:lnL>
                      <a:noFill/>
                    </a:lnL>
                    <a:lnR>
                      <a:noFill/>
                    </a:lnR>
                    <a:lnT>
                      <a:noFill/>
                    </a:lnT>
                    <a:lnB>
                      <a:noFill/>
                    </a:lnB>
                    <a:solidFill>
                      <a:srgbClr val="FFFFFF"/>
                    </a:solidFill>
                  </a:tcPr>
                </a:tc>
                <a:extLst>
                  <a:ext uri="{0D108BD9-81ED-4DB2-BD59-A6C34878D82A}">
                    <a16:rowId xmlns:a16="http://schemas.microsoft.com/office/drawing/2014/main" val="2562015054"/>
                  </a:ext>
                </a:extLst>
              </a:tr>
            </a:tbl>
          </a:graphicData>
        </a:graphic>
      </p:graphicFrame>
      <p:sp>
        <p:nvSpPr>
          <p:cNvPr id="10" name="Rectangle 9"/>
          <p:cNvSpPr/>
          <p:nvPr/>
        </p:nvSpPr>
        <p:spPr>
          <a:xfrm>
            <a:off x="1090612" y="1316913"/>
            <a:ext cx="784860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330464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32083" t="20741" r="30625" b="49999"/>
          <a:stretch/>
        </p:blipFill>
        <p:spPr>
          <a:xfrm>
            <a:off x="489294" y="1838498"/>
            <a:ext cx="7873100" cy="3474720"/>
          </a:xfrm>
          <a:prstGeom prst="rect">
            <a:avLst/>
          </a:prstGeom>
        </p:spPr>
      </p:pic>
      <p:sp>
        <p:nvSpPr>
          <p:cNvPr id="11" name="Title 1"/>
          <p:cNvSpPr txBox="1">
            <a:spLocks/>
          </p:cNvSpPr>
          <p:nvPr/>
        </p:nvSpPr>
        <p:spPr bwMode="auto">
          <a:xfrm>
            <a:off x="88900" y="93424"/>
            <a:ext cx="9144000"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err="1" smtClean="0"/>
              <a:t>Rétropropagation</a:t>
            </a:r>
            <a:r>
              <a:rPr lang="fr-CA" sz="3600" kern="0" dirty="0" smtClean="0"/>
              <a:t> à partir du score du réseau</a:t>
            </a:r>
            <a:endParaRPr lang="fr-CA" sz="3600" kern="0" dirty="0"/>
          </a:p>
          <a:p>
            <a:pPr algn="l"/>
            <a:r>
              <a:rPr lang="en-CA" sz="2200" kern="0" dirty="0" smtClean="0"/>
              <a:t>[</a:t>
            </a:r>
            <a:r>
              <a:rPr lang="en-CA" sz="2200" kern="0" dirty="0" err="1" smtClean="0"/>
              <a:t>Simonyan</a:t>
            </a:r>
            <a:r>
              <a:rPr lang="en-CA" sz="2200" kern="0" dirty="0" smtClean="0"/>
              <a:t> et al. 2014]</a:t>
            </a:r>
            <a:endParaRPr lang="en-CA" sz="2200" kern="0" dirty="0"/>
          </a:p>
        </p:txBody>
      </p:sp>
      <p:sp>
        <p:nvSpPr>
          <p:cNvPr id="12" name="object 6"/>
          <p:cNvSpPr txBox="1"/>
          <p:nvPr/>
        </p:nvSpPr>
        <p:spPr>
          <a:xfrm>
            <a:off x="377514" y="6166862"/>
            <a:ext cx="6896966" cy="270330"/>
          </a:xfrm>
          <a:prstGeom prst="rect">
            <a:avLst/>
          </a:prstGeom>
        </p:spPr>
        <p:txBody>
          <a:bodyPr vert="horz" wrap="square" lIns="0" tIns="0" rIns="0" bIns="0" rtlCol="0">
            <a:spAutoFit/>
          </a:bodyPr>
          <a:lstStyle/>
          <a:p>
            <a:pPr>
              <a:lnSpc>
                <a:spcPts val="625"/>
              </a:lnSpc>
              <a:spcBef>
                <a:spcPts val="0"/>
              </a:spcBef>
              <a:spcAft>
                <a:spcPts val="0"/>
              </a:spcAft>
            </a:pPr>
            <a:r>
              <a:rPr sz="1100" dirty="0">
                <a:solidFill>
                  <a:srgbClr val="000000"/>
                </a:solidFill>
                <a:latin typeface="+mj-lt"/>
                <a:cs typeface="IQFNOR+ArialMT"/>
              </a:rPr>
              <a:t>Simonyan, Vedaldi, and Zisserman, “Deep Inside Convolutional Networks: Visualising Image Classification </a:t>
            </a:r>
            <a:r>
              <a:rPr sz="1100" dirty="0" smtClean="0">
                <a:solidFill>
                  <a:srgbClr val="000000"/>
                </a:solidFill>
                <a:latin typeface="+mj-lt"/>
                <a:cs typeface="IQFNOR+ArialMT"/>
              </a:rPr>
              <a:t>Models</a:t>
            </a:r>
            <a:endParaRPr lang="fr-CA" sz="1100" dirty="0" smtClean="0">
              <a:solidFill>
                <a:srgbClr val="000000"/>
              </a:solidFill>
              <a:latin typeface="+mj-lt"/>
              <a:cs typeface="IQFNOR+ArialMT"/>
            </a:endParaRPr>
          </a:p>
          <a:p>
            <a:pPr>
              <a:lnSpc>
                <a:spcPts val="625"/>
              </a:lnSpc>
              <a:spcBef>
                <a:spcPts val="0"/>
              </a:spcBef>
              <a:spcAft>
                <a:spcPts val="0"/>
              </a:spcAft>
            </a:pPr>
            <a:endParaRPr sz="1100" dirty="0">
              <a:solidFill>
                <a:srgbClr val="000000"/>
              </a:solidFill>
              <a:latin typeface="+mj-lt"/>
              <a:cs typeface="IQFNOR+ArialMT"/>
            </a:endParaRPr>
          </a:p>
          <a:p>
            <a:pPr>
              <a:lnSpc>
                <a:spcPts val="625"/>
              </a:lnSpc>
              <a:spcBef>
                <a:spcPts val="174"/>
              </a:spcBef>
              <a:spcAft>
                <a:spcPts val="0"/>
              </a:spcAft>
            </a:pPr>
            <a:r>
              <a:rPr sz="1100" dirty="0">
                <a:solidFill>
                  <a:srgbClr val="000000"/>
                </a:solidFill>
                <a:latin typeface="+mj-lt"/>
                <a:cs typeface="IQFNOR+ArialMT"/>
              </a:rPr>
              <a:t>and Saliency Maps”, ICLR Workshop 2014</a:t>
            </a:r>
            <a:r>
              <a:rPr sz="1100" dirty="0" smtClean="0">
                <a:solidFill>
                  <a:srgbClr val="000000"/>
                </a:solidFill>
                <a:latin typeface="+mj-lt"/>
                <a:cs typeface="IQFNOR+ArialMT"/>
              </a:rPr>
              <a:t>.</a:t>
            </a:r>
            <a:endParaRPr sz="1100" dirty="0">
              <a:solidFill>
                <a:srgbClr val="000000"/>
              </a:solidFill>
              <a:latin typeface="+mj-lt"/>
              <a:cs typeface="IQFNOR+ArialMT"/>
            </a:endParaRPr>
          </a:p>
        </p:txBody>
      </p:sp>
      <p:sp>
        <p:nvSpPr>
          <p:cNvPr id="2" name="TextBox 1"/>
          <p:cNvSpPr txBox="1"/>
          <p:nvPr/>
        </p:nvSpPr>
        <p:spPr>
          <a:xfrm>
            <a:off x="2463800" y="5313218"/>
            <a:ext cx="3488455" cy="461665"/>
          </a:xfrm>
          <a:prstGeom prst="rect">
            <a:avLst/>
          </a:prstGeom>
          <a:noFill/>
        </p:spPr>
        <p:txBody>
          <a:bodyPr wrap="none" rtlCol="0">
            <a:spAutoFit/>
          </a:bodyPr>
          <a:lstStyle/>
          <a:p>
            <a:r>
              <a:rPr lang="fr-CA" dirty="0" smtClean="0"/>
              <a:t>Gradient en valeur absolue</a:t>
            </a:r>
            <a:endParaRPr lang="en-CA" dirty="0"/>
          </a:p>
        </p:txBody>
      </p:sp>
    </p:spTree>
    <p:extLst>
      <p:ext uri="{BB962C8B-B14F-4D97-AF65-F5344CB8AC3E}">
        <p14:creationId xmlns:p14="http://schemas.microsoft.com/office/powerpoint/2010/main" val="1528751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967"/>
            <a:ext cx="8832300" cy="763600"/>
          </a:xfrm>
        </p:spPr>
        <p:txBody>
          <a:bodyPr/>
          <a:lstStyle/>
          <a:p>
            <a:pPr algn="l"/>
            <a:r>
              <a:rPr lang="fr-CA" sz="3600" b="1" dirty="0" smtClean="0">
                <a:solidFill>
                  <a:srgbClr val="FF0000"/>
                </a:solidFill>
              </a:rPr>
              <a:t>NOTE</a:t>
            </a:r>
            <a:r>
              <a:rPr lang="fr-CA" sz="3600" dirty="0" smtClean="0"/>
              <a:t>: 3 façons de </a:t>
            </a:r>
            <a:r>
              <a:rPr lang="fr-CA" sz="3600" dirty="0" err="1" smtClean="0"/>
              <a:t>rétropropager</a:t>
            </a:r>
            <a:r>
              <a:rPr lang="fr-CA" sz="3600" dirty="0" smtClean="0"/>
              <a:t> le gradient</a:t>
            </a:r>
            <a:endParaRPr lang="en-CA" sz="3600" dirty="0"/>
          </a:p>
        </p:txBody>
      </p:sp>
      <p:pic>
        <p:nvPicPr>
          <p:cNvPr id="4" name="Picture 3"/>
          <p:cNvPicPr>
            <a:picLocks noChangeAspect="1"/>
          </p:cNvPicPr>
          <p:nvPr/>
        </p:nvPicPr>
        <p:blipFill rotWithShape="1">
          <a:blip r:embed="rId2"/>
          <a:srcRect l="26905" t="25274" r="27063" b="36772"/>
          <a:stretch/>
        </p:blipFill>
        <p:spPr>
          <a:xfrm>
            <a:off x="95800" y="2389975"/>
            <a:ext cx="8418287" cy="3904344"/>
          </a:xfrm>
          <a:prstGeom prst="rect">
            <a:avLst/>
          </a:prstGeom>
        </p:spPr>
      </p:pic>
      <p:sp>
        <p:nvSpPr>
          <p:cNvPr id="5" name="Rectangle 4"/>
          <p:cNvSpPr/>
          <p:nvPr/>
        </p:nvSpPr>
        <p:spPr>
          <a:xfrm>
            <a:off x="304800" y="6434019"/>
            <a:ext cx="7475220" cy="261610"/>
          </a:xfrm>
          <a:prstGeom prst="rect">
            <a:avLst/>
          </a:prstGeom>
        </p:spPr>
        <p:txBody>
          <a:bodyPr wrap="square">
            <a:spAutoFit/>
          </a:bodyPr>
          <a:lstStyle/>
          <a:p>
            <a:r>
              <a:rPr lang="en-CA" sz="1100" dirty="0"/>
              <a:t>JT </a:t>
            </a:r>
            <a:r>
              <a:rPr lang="en-CA" sz="1100" dirty="0" err="1"/>
              <a:t>Springenberg</a:t>
            </a:r>
            <a:r>
              <a:rPr lang="en-CA" sz="1100" dirty="0"/>
              <a:t>, A </a:t>
            </a:r>
            <a:r>
              <a:rPr lang="en-CA" sz="1100" dirty="0" err="1"/>
              <a:t>Dosovitskiy</a:t>
            </a:r>
            <a:r>
              <a:rPr lang="en-CA" sz="1100" dirty="0"/>
              <a:t>, T </a:t>
            </a:r>
            <a:r>
              <a:rPr lang="en-CA" sz="1100" dirty="0" err="1"/>
              <a:t>Brox</a:t>
            </a:r>
            <a:r>
              <a:rPr lang="en-CA" sz="1100" dirty="0"/>
              <a:t>, </a:t>
            </a:r>
            <a:r>
              <a:rPr lang="en-CA" sz="1100" dirty="0" err="1" smtClean="0"/>
              <a:t>M.Riedmiller</a:t>
            </a:r>
            <a:r>
              <a:rPr lang="en-CA" sz="1100" dirty="0" smtClean="0"/>
              <a:t>, “Striving for simplicity: the all convolutional net”, ICLR 2015</a:t>
            </a:r>
            <a:endParaRPr lang="en-CA" sz="1100" dirty="0"/>
          </a:p>
        </p:txBody>
      </p:sp>
      <p:sp>
        <p:nvSpPr>
          <p:cNvPr id="7" name="Rectangle 6"/>
          <p:cNvSpPr/>
          <p:nvPr/>
        </p:nvSpPr>
        <p:spPr>
          <a:xfrm>
            <a:off x="0" y="977773"/>
            <a:ext cx="7023100" cy="369332"/>
          </a:xfrm>
          <a:prstGeom prst="rect">
            <a:avLst/>
          </a:prstGeom>
        </p:spPr>
        <p:txBody>
          <a:bodyPr wrap="square">
            <a:spAutoFit/>
          </a:bodyPr>
          <a:lstStyle/>
          <a:p>
            <a:r>
              <a:rPr lang="en-CA" sz="1800" kern="0" dirty="0">
                <a:solidFill>
                  <a:srgbClr val="000000"/>
                </a:solidFill>
              </a:rPr>
              <a:t>[</a:t>
            </a:r>
            <a:r>
              <a:rPr lang="en-CA" sz="1800" kern="0" dirty="0" err="1">
                <a:solidFill>
                  <a:srgbClr val="000000"/>
                </a:solidFill>
              </a:rPr>
              <a:t>Simonyan</a:t>
            </a:r>
            <a:r>
              <a:rPr lang="en-CA" sz="1800" kern="0" dirty="0">
                <a:solidFill>
                  <a:srgbClr val="000000"/>
                </a:solidFill>
              </a:rPr>
              <a:t> et al. 2014], [</a:t>
            </a:r>
            <a:r>
              <a:rPr lang="en-CA" sz="1800" kern="0" dirty="0" err="1" smtClean="0">
                <a:solidFill>
                  <a:srgbClr val="000000"/>
                </a:solidFill>
              </a:rPr>
              <a:t>Zeiler</a:t>
            </a:r>
            <a:r>
              <a:rPr lang="en-CA" sz="1800" kern="0" dirty="0" smtClean="0">
                <a:solidFill>
                  <a:srgbClr val="000000"/>
                </a:solidFill>
              </a:rPr>
              <a:t>-Fergus </a:t>
            </a:r>
            <a:r>
              <a:rPr lang="en-CA" sz="1800" kern="0" dirty="0">
                <a:solidFill>
                  <a:srgbClr val="000000"/>
                </a:solidFill>
              </a:rPr>
              <a:t>2014], [</a:t>
            </a:r>
            <a:r>
              <a:rPr lang="en-CA" sz="1800" dirty="0" err="1">
                <a:solidFill>
                  <a:srgbClr val="000000"/>
                </a:solidFill>
              </a:rPr>
              <a:t>Springenberg</a:t>
            </a:r>
            <a:r>
              <a:rPr lang="en-CA" sz="1800" dirty="0">
                <a:solidFill>
                  <a:srgbClr val="000000"/>
                </a:solidFill>
              </a:rPr>
              <a:t> et al., 2015]</a:t>
            </a:r>
            <a:endParaRPr lang="en-CA" kern="0" dirty="0"/>
          </a:p>
        </p:txBody>
      </p:sp>
    </p:spTree>
    <p:extLst>
      <p:ext uri="{BB962C8B-B14F-4D97-AF65-F5344CB8AC3E}">
        <p14:creationId xmlns:p14="http://schemas.microsoft.com/office/powerpoint/2010/main" val="3882392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967"/>
            <a:ext cx="8832300" cy="763600"/>
          </a:xfrm>
        </p:spPr>
        <p:txBody>
          <a:bodyPr/>
          <a:lstStyle/>
          <a:p>
            <a:pPr algn="l"/>
            <a:r>
              <a:rPr lang="fr-CA" sz="3600" b="1" dirty="0" smtClean="0">
                <a:solidFill>
                  <a:srgbClr val="FF0000"/>
                </a:solidFill>
              </a:rPr>
              <a:t>NOTE</a:t>
            </a:r>
            <a:r>
              <a:rPr lang="fr-CA" sz="3600" dirty="0" smtClean="0"/>
              <a:t>: 3 façons de </a:t>
            </a:r>
            <a:r>
              <a:rPr lang="fr-CA" sz="3600" dirty="0" err="1" smtClean="0"/>
              <a:t>rétropopager</a:t>
            </a:r>
            <a:r>
              <a:rPr lang="fr-CA" sz="3600" dirty="0" smtClean="0"/>
              <a:t> le gradient</a:t>
            </a:r>
            <a:endParaRPr lang="en-CA" sz="3600" dirty="0"/>
          </a:p>
        </p:txBody>
      </p:sp>
      <p:pic>
        <p:nvPicPr>
          <p:cNvPr id="4" name="Picture 3"/>
          <p:cNvPicPr>
            <a:picLocks noChangeAspect="1"/>
          </p:cNvPicPr>
          <p:nvPr/>
        </p:nvPicPr>
        <p:blipFill rotWithShape="1">
          <a:blip r:embed="rId2"/>
          <a:srcRect l="26905" t="25274" r="27063" b="36772"/>
          <a:stretch/>
        </p:blipFill>
        <p:spPr>
          <a:xfrm>
            <a:off x="95800" y="2389975"/>
            <a:ext cx="8418287" cy="3904344"/>
          </a:xfrm>
          <a:prstGeom prst="rect">
            <a:avLst/>
          </a:prstGeom>
        </p:spPr>
      </p:pic>
      <p:sp>
        <p:nvSpPr>
          <p:cNvPr id="5" name="Rectangle 4"/>
          <p:cNvSpPr/>
          <p:nvPr/>
        </p:nvSpPr>
        <p:spPr>
          <a:xfrm>
            <a:off x="304800" y="6434019"/>
            <a:ext cx="7475220" cy="261610"/>
          </a:xfrm>
          <a:prstGeom prst="rect">
            <a:avLst/>
          </a:prstGeom>
        </p:spPr>
        <p:txBody>
          <a:bodyPr wrap="square">
            <a:spAutoFit/>
          </a:bodyPr>
          <a:lstStyle/>
          <a:p>
            <a:r>
              <a:rPr lang="en-CA" sz="1100" dirty="0"/>
              <a:t>JT </a:t>
            </a:r>
            <a:r>
              <a:rPr lang="en-CA" sz="1100" dirty="0" err="1"/>
              <a:t>Springenberg</a:t>
            </a:r>
            <a:r>
              <a:rPr lang="en-CA" sz="1100" dirty="0"/>
              <a:t>, A </a:t>
            </a:r>
            <a:r>
              <a:rPr lang="en-CA" sz="1100" dirty="0" err="1"/>
              <a:t>Dosovitskiy</a:t>
            </a:r>
            <a:r>
              <a:rPr lang="en-CA" sz="1100" dirty="0"/>
              <a:t>, T </a:t>
            </a:r>
            <a:r>
              <a:rPr lang="en-CA" sz="1100" dirty="0" err="1"/>
              <a:t>Brox</a:t>
            </a:r>
            <a:r>
              <a:rPr lang="en-CA" sz="1100" dirty="0"/>
              <a:t>, </a:t>
            </a:r>
            <a:r>
              <a:rPr lang="en-CA" sz="1100" dirty="0" err="1" smtClean="0"/>
              <a:t>M.Riedmiller</a:t>
            </a:r>
            <a:r>
              <a:rPr lang="en-CA" sz="1100" dirty="0" smtClean="0"/>
              <a:t>, “Striving for simplicity: the all convolutional net”, ICLR 2015</a:t>
            </a:r>
            <a:endParaRPr lang="en-CA" sz="1100" dirty="0"/>
          </a:p>
        </p:txBody>
      </p:sp>
      <p:sp>
        <p:nvSpPr>
          <p:cNvPr id="7" name="Rectangle 6"/>
          <p:cNvSpPr/>
          <p:nvPr/>
        </p:nvSpPr>
        <p:spPr>
          <a:xfrm>
            <a:off x="0" y="977773"/>
            <a:ext cx="7023100" cy="369332"/>
          </a:xfrm>
          <a:prstGeom prst="rect">
            <a:avLst/>
          </a:prstGeom>
        </p:spPr>
        <p:txBody>
          <a:bodyPr wrap="square">
            <a:spAutoFit/>
          </a:bodyPr>
          <a:lstStyle/>
          <a:p>
            <a:r>
              <a:rPr lang="en-CA" sz="1800" kern="0" dirty="0">
                <a:solidFill>
                  <a:srgbClr val="000000"/>
                </a:solidFill>
              </a:rPr>
              <a:t>[</a:t>
            </a:r>
            <a:r>
              <a:rPr lang="en-CA" sz="1800" kern="0" dirty="0" err="1">
                <a:solidFill>
                  <a:srgbClr val="000000"/>
                </a:solidFill>
              </a:rPr>
              <a:t>Simonyan</a:t>
            </a:r>
            <a:r>
              <a:rPr lang="en-CA" sz="1800" kern="0" dirty="0">
                <a:solidFill>
                  <a:srgbClr val="000000"/>
                </a:solidFill>
              </a:rPr>
              <a:t> et al. 2014], [</a:t>
            </a:r>
            <a:r>
              <a:rPr lang="en-CA" sz="1800" kern="0" dirty="0" err="1" smtClean="0">
                <a:solidFill>
                  <a:srgbClr val="000000"/>
                </a:solidFill>
              </a:rPr>
              <a:t>Zeiler</a:t>
            </a:r>
            <a:r>
              <a:rPr lang="en-CA" sz="1800" kern="0" dirty="0" smtClean="0">
                <a:solidFill>
                  <a:srgbClr val="000000"/>
                </a:solidFill>
              </a:rPr>
              <a:t>-Fergus </a:t>
            </a:r>
            <a:r>
              <a:rPr lang="en-CA" sz="1800" kern="0" dirty="0">
                <a:solidFill>
                  <a:srgbClr val="000000"/>
                </a:solidFill>
              </a:rPr>
              <a:t>2014], [</a:t>
            </a:r>
            <a:r>
              <a:rPr lang="en-CA" sz="1800" dirty="0" err="1">
                <a:solidFill>
                  <a:srgbClr val="000000"/>
                </a:solidFill>
              </a:rPr>
              <a:t>Springenberg</a:t>
            </a:r>
            <a:r>
              <a:rPr lang="en-CA" sz="1800" dirty="0">
                <a:solidFill>
                  <a:srgbClr val="000000"/>
                </a:solidFill>
              </a:rPr>
              <a:t> et al., 2015]</a:t>
            </a:r>
            <a:endParaRPr lang="en-CA" kern="0" dirty="0"/>
          </a:p>
        </p:txBody>
      </p:sp>
      <p:sp>
        <p:nvSpPr>
          <p:cNvPr id="3" name="Rectangle 2"/>
          <p:cNvSpPr/>
          <p:nvPr/>
        </p:nvSpPr>
        <p:spPr>
          <a:xfrm>
            <a:off x="838200" y="3291675"/>
            <a:ext cx="3683000" cy="3032925"/>
          </a:xfrm>
          <a:prstGeom prst="rect">
            <a:avLst/>
          </a:prstGeom>
          <a:solidFill>
            <a:srgbClr val="FFC000"/>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kern="0" dirty="0">
                <a:solidFill>
                  <a:srgbClr val="000000"/>
                </a:solidFill>
              </a:rPr>
              <a:t>[</a:t>
            </a:r>
            <a:r>
              <a:rPr lang="en-CA" kern="0" dirty="0" err="1">
                <a:solidFill>
                  <a:srgbClr val="000000"/>
                </a:solidFill>
              </a:rPr>
              <a:t>Simonyan</a:t>
            </a:r>
            <a:r>
              <a:rPr lang="en-CA" kern="0" dirty="0">
                <a:solidFill>
                  <a:srgbClr val="000000"/>
                </a:solidFill>
              </a:rPr>
              <a:t> et al. 2014]</a:t>
            </a:r>
          </a:p>
          <a:p>
            <a:pPr algn="ctr"/>
            <a:endParaRPr lang="en-CA" kern="0" dirty="0">
              <a:solidFill>
                <a:srgbClr val="000000"/>
              </a:solidFill>
            </a:endParaRPr>
          </a:p>
          <a:p>
            <a:pPr algn="ctr"/>
            <a:r>
              <a:rPr lang="en-CA" kern="0" dirty="0">
                <a:solidFill>
                  <a:srgbClr val="000000"/>
                </a:solidFill>
              </a:rPr>
              <a:t>[</a:t>
            </a:r>
            <a:r>
              <a:rPr lang="en-CA" kern="0" dirty="0" err="1" smtClean="0">
                <a:solidFill>
                  <a:srgbClr val="000000"/>
                </a:solidFill>
              </a:rPr>
              <a:t>Zeiler</a:t>
            </a:r>
            <a:r>
              <a:rPr lang="en-CA" kern="0" dirty="0" smtClean="0">
                <a:solidFill>
                  <a:srgbClr val="000000"/>
                </a:solidFill>
              </a:rPr>
              <a:t>-Fergus </a:t>
            </a:r>
            <a:r>
              <a:rPr lang="en-CA" kern="0" dirty="0">
                <a:solidFill>
                  <a:srgbClr val="000000"/>
                </a:solidFill>
              </a:rPr>
              <a:t>2014]</a:t>
            </a:r>
          </a:p>
          <a:p>
            <a:pPr algn="ctr"/>
            <a:endParaRPr lang="en-CA" kern="0" dirty="0">
              <a:solidFill>
                <a:srgbClr val="000000"/>
              </a:solidFill>
            </a:endParaRPr>
          </a:p>
          <a:p>
            <a:pPr algn="ctr"/>
            <a:r>
              <a:rPr lang="en-CA" kern="0" dirty="0">
                <a:solidFill>
                  <a:srgbClr val="000000"/>
                </a:solidFill>
              </a:rPr>
              <a:t>[</a:t>
            </a:r>
            <a:r>
              <a:rPr lang="en-CA" dirty="0" err="1">
                <a:solidFill>
                  <a:srgbClr val="000000"/>
                </a:solidFill>
              </a:rPr>
              <a:t>Springenberg</a:t>
            </a:r>
            <a:r>
              <a:rPr lang="en-CA" dirty="0">
                <a:solidFill>
                  <a:srgbClr val="000000"/>
                </a:solidFill>
              </a:rPr>
              <a:t> et al., 2015]</a:t>
            </a:r>
            <a:endParaRPr lang="en-CA" kern="0" dirty="0"/>
          </a:p>
        </p:txBody>
      </p:sp>
      <p:cxnSp>
        <p:nvCxnSpPr>
          <p:cNvPr id="12" name="Straight Arrow Connector 11"/>
          <p:cNvCxnSpPr/>
          <p:nvPr/>
        </p:nvCxnSpPr>
        <p:spPr>
          <a:xfrm flipV="1">
            <a:off x="4042410" y="3873500"/>
            <a:ext cx="1520190" cy="203200"/>
          </a:xfrm>
          <a:prstGeom prst="straightConnector1">
            <a:avLst/>
          </a:prstGeom>
          <a:ln w="76200">
            <a:prstDash val="sysDash"/>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p:cNvCxnSpPr/>
          <p:nvPr/>
        </p:nvCxnSpPr>
        <p:spPr>
          <a:xfrm flipV="1">
            <a:off x="3873500" y="4808137"/>
            <a:ext cx="1390100" cy="1"/>
          </a:xfrm>
          <a:prstGeom prst="straightConnector1">
            <a:avLst/>
          </a:prstGeom>
          <a:ln w="76200">
            <a:prstDash val="sysDash"/>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p:cNvCxnSpPr/>
          <p:nvPr/>
        </p:nvCxnSpPr>
        <p:spPr>
          <a:xfrm>
            <a:off x="4346850" y="5593162"/>
            <a:ext cx="1380850" cy="92604"/>
          </a:xfrm>
          <a:prstGeom prst="straightConnector1">
            <a:avLst/>
          </a:prstGeom>
          <a:ln w="76200">
            <a:prstDash val="sysDash"/>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073062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5635" t="15824" r="28492" b="52235"/>
          <a:stretch/>
        </p:blipFill>
        <p:spPr>
          <a:xfrm>
            <a:off x="2621999" y="668309"/>
            <a:ext cx="6153701" cy="2967936"/>
          </a:xfrm>
          <a:prstGeom prst="rect">
            <a:avLst/>
          </a:prstGeom>
        </p:spPr>
      </p:pic>
      <p:pic>
        <p:nvPicPr>
          <p:cNvPr id="5" name="Picture 4"/>
          <p:cNvPicPr>
            <a:picLocks noChangeAspect="1"/>
          </p:cNvPicPr>
          <p:nvPr/>
        </p:nvPicPr>
        <p:blipFill rotWithShape="1">
          <a:blip r:embed="rId2"/>
          <a:srcRect l="26191" t="47765" r="28571" b="21026"/>
          <a:stretch/>
        </p:blipFill>
        <p:spPr>
          <a:xfrm>
            <a:off x="1015502" y="3758271"/>
            <a:ext cx="7760198" cy="2899864"/>
          </a:xfrm>
          <a:prstGeom prst="rect">
            <a:avLst/>
          </a:prstGeom>
        </p:spPr>
      </p:pic>
      <p:sp>
        <p:nvSpPr>
          <p:cNvPr id="6" name="Rectangle 5"/>
          <p:cNvSpPr/>
          <p:nvPr/>
        </p:nvSpPr>
        <p:spPr>
          <a:xfrm>
            <a:off x="189661" y="49323"/>
            <a:ext cx="2682145" cy="892552"/>
          </a:xfrm>
          <a:prstGeom prst="rect">
            <a:avLst/>
          </a:prstGeom>
        </p:spPr>
        <p:txBody>
          <a:bodyPr wrap="none">
            <a:spAutoFit/>
          </a:bodyPr>
          <a:lstStyle/>
          <a:p>
            <a:r>
              <a:rPr lang="fr-CA" sz="3200" kern="0" dirty="0" smtClean="0">
                <a:solidFill>
                  <a:srgbClr val="000000"/>
                </a:solidFill>
              </a:rPr>
              <a:t>« </a:t>
            </a:r>
            <a:r>
              <a:rPr lang="fr-CA" sz="3200" kern="0" dirty="0" err="1" smtClean="0">
                <a:solidFill>
                  <a:srgbClr val="000000"/>
                </a:solidFill>
              </a:rPr>
              <a:t>Deconv</a:t>
            </a:r>
            <a:r>
              <a:rPr lang="fr-CA" sz="3200" kern="0" dirty="0" smtClean="0">
                <a:solidFill>
                  <a:srgbClr val="000000"/>
                </a:solidFill>
              </a:rPr>
              <a:t> net »</a:t>
            </a:r>
            <a:endParaRPr lang="en-CA" sz="3200" kern="0" dirty="0" smtClean="0">
              <a:solidFill>
                <a:srgbClr val="000000"/>
              </a:solidFill>
            </a:endParaRPr>
          </a:p>
          <a:p>
            <a:r>
              <a:rPr lang="en-CA" sz="2000" kern="0" dirty="0" smtClean="0">
                <a:solidFill>
                  <a:srgbClr val="000000"/>
                </a:solidFill>
              </a:rPr>
              <a:t>[</a:t>
            </a:r>
            <a:r>
              <a:rPr lang="en-CA" sz="2000" kern="0" dirty="0" err="1">
                <a:solidFill>
                  <a:srgbClr val="000000"/>
                </a:solidFill>
              </a:rPr>
              <a:t>Zeiler</a:t>
            </a:r>
            <a:r>
              <a:rPr lang="en-CA" sz="2000" kern="0" dirty="0">
                <a:solidFill>
                  <a:srgbClr val="000000"/>
                </a:solidFill>
              </a:rPr>
              <a:t>-Fergus 2014]</a:t>
            </a:r>
            <a:endParaRPr lang="en-CA" sz="2000" dirty="0"/>
          </a:p>
        </p:txBody>
      </p:sp>
    </p:spTree>
    <p:extLst>
      <p:ext uri="{BB962C8B-B14F-4D97-AF65-F5344CB8AC3E}">
        <p14:creationId xmlns:p14="http://schemas.microsoft.com/office/powerpoint/2010/main" val="1511148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110" t="35150" r="28493" b="14762"/>
          <a:stretch/>
        </p:blipFill>
        <p:spPr>
          <a:xfrm>
            <a:off x="311700" y="1335312"/>
            <a:ext cx="8302171" cy="5152573"/>
          </a:xfrm>
          <a:prstGeom prst="rect">
            <a:avLst/>
          </a:prstGeom>
        </p:spPr>
      </p:pic>
      <p:sp>
        <p:nvSpPr>
          <p:cNvPr id="6" name="Rectangle 5"/>
          <p:cNvSpPr/>
          <p:nvPr/>
        </p:nvSpPr>
        <p:spPr>
          <a:xfrm>
            <a:off x="189661" y="49323"/>
            <a:ext cx="2682145" cy="892552"/>
          </a:xfrm>
          <a:prstGeom prst="rect">
            <a:avLst/>
          </a:prstGeom>
        </p:spPr>
        <p:txBody>
          <a:bodyPr wrap="none">
            <a:spAutoFit/>
          </a:bodyPr>
          <a:lstStyle/>
          <a:p>
            <a:r>
              <a:rPr lang="fr-CA" sz="3200" kern="0" dirty="0" smtClean="0">
                <a:solidFill>
                  <a:srgbClr val="000000"/>
                </a:solidFill>
              </a:rPr>
              <a:t>« </a:t>
            </a:r>
            <a:r>
              <a:rPr lang="fr-CA" sz="3200" kern="0" dirty="0" err="1" smtClean="0">
                <a:solidFill>
                  <a:srgbClr val="000000"/>
                </a:solidFill>
              </a:rPr>
              <a:t>Deconv</a:t>
            </a:r>
            <a:r>
              <a:rPr lang="fr-CA" sz="3200" kern="0" dirty="0" smtClean="0">
                <a:solidFill>
                  <a:srgbClr val="000000"/>
                </a:solidFill>
              </a:rPr>
              <a:t> net »</a:t>
            </a:r>
            <a:endParaRPr lang="en-CA" sz="3200" kern="0" dirty="0" smtClean="0">
              <a:solidFill>
                <a:srgbClr val="000000"/>
              </a:solidFill>
            </a:endParaRPr>
          </a:p>
          <a:p>
            <a:r>
              <a:rPr lang="en-CA" sz="2000" kern="0" dirty="0" smtClean="0">
                <a:solidFill>
                  <a:srgbClr val="000000"/>
                </a:solidFill>
              </a:rPr>
              <a:t>[</a:t>
            </a:r>
            <a:r>
              <a:rPr lang="en-CA" sz="2000" kern="0" dirty="0" err="1">
                <a:solidFill>
                  <a:srgbClr val="000000"/>
                </a:solidFill>
              </a:rPr>
              <a:t>Zeiler</a:t>
            </a:r>
            <a:r>
              <a:rPr lang="en-CA" sz="2000" kern="0" dirty="0">
                <a:solidFill>
                  <a:srgbClr val="000000"/>
                </a:solidFill>
              </a:rPr>
              <a:t>-Fergus 2014]</a:t>
            </a:r>
            <a:endParaRPr lang="en-CA" sz="2000" dirty="0"/>
          </a:p>
        </p:txBody>
      </p:sp>
    </p:spTree>
    <p:extLst>
      <p:ext uri="{BB962C8B-B14F-4D97-AF65-F5344CB8AC3E}">
        <p14:creationId xmlns:p14="http://schemas.microsoft.com/office/powerpoint/2010/main" val="11888404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050" y="1879345"/>
            <a:ext cx="8520600" cy="4555200"/>
          </a:xfrm>
        </p:spPr>
        <p:txBody>
          <a:bodyPr/>
          <a:lstStyle/>
          <a:p>
            <a:pPr marL="25400" indent="0">
              <a:buNone/>
            </a:pPr>
            <a:r>
              <a:rPr lang="fr-CA" dirty="0" smtClean="0"/>
              <a:t>L’approche « </a:t>
            </a:r>
            <a:r>
              <a:rPr lang="fr-CA" i="1" dirty="0" err="1" smtClean="0">
                <a:solidFill>
                  <a:srgbClr val="FF0000"/>
                </a:solidFill>
              </a:rPr>
              <a:t>guided</a:t>
            </a:r>
            <a:r>
              <a:rPr lang="fr-CA" i="1" dirty="0" smtClean="0">
                <a:solidFill>
                  <a:srgbClr val="FF0000"/>
                </a:solidFill>
              </a:rPr>
              <a:t> </a:t>
            </a:r>
            <a:r>
              <a:rPr lang="fr-CA" i="1" dirty="0" err="1" smtClean="0">
                <a:solidFill>
                  <a:srgbClr val="FF0000"/>
                </a:solidFill>
              </a:rPr>
              <a:t>backprop</a:t>
            </a:r>
            <a:r>
              <a:rPr lang="fr-CA" dirty="0" smtClean="0"/>
              <a:t> » est plus souvent utilisée car les résultats sont plus saillants et moins bruités</a:t>
            </a:r>
            <a:endParaRPr lang="en-CA" dirty="0"/>
          </a:p>
        </p:txBody>
      </p:sp>
    </p:spTree>
    <p:extLst>
      <p:ext uri="{BB962C8B-B14F-4D97-AF65-F5344CB8AC3E}">
        <p14:creationId xmlns:p14="http://schemas.microsoft.com/office/powerpoint/2010/main" val="25252105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3956" name="Picture 4" descr="Image result for guided back propa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700" y="3461338"/>
            <a:ext cx="6057900" cy="3142911"/>
          </a:xfrm>
          <a:prstGeom prst="rect">
            <a:avLst/>
          </a:prstGeom>
          <a:noFill/>
          <a:extLst>
            <a:ext uri="{909E8E84-426E-40DD-AFC4-6F175D3DCCD1}">
              <a14:hiddenFill xmlns:a14="http://schemas.microsoft.com/office/drawing/2010/main">
                <a:solidFill>
                  <a:srgbClr val="FFFFFF"/>
                </a:solidFill>
              </a14:hiddenFill>
            </a:ext>
          </a:extLst>
        </p:spPr>
      </p:pic>
      <p:pic>
        <p:nvPicPr>
          <p:cNvPr id="893958" name="Picture 6" descr="https://miro.medium.com/proxy/0*fCJONk4bfNdVZpu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437" y="186967"/>
            <a:ext cx="6194425" cy="32743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11700" y="6450360"/>
            <a:ext cx="8100231" cy="307777"/>
          </a:xfrm>
          <a:prstGeom prst="rect">
            <a:avLst/>
          </a:prstGeom>
          <a:noFill/>
        </p:spPr>
        <p:txBody>
          <a:bodyPr wrap="none" rtlCol="0">
            <a:spAutoFit/>
          </a:bodyPr>
          <a:lstStyle/>
          <a:p>
            <a:r>
              <a:rPr lang="en-CA" sz="1400" dirty="0"/>
              <a:t>https://medium.com/@mohamedchetoui/grad-cam-gradient-weighted-class-activation-mapping-ffd72742243a</a:t>
            </a:r>
          </a:p>
        </p:txBody>
      </p:sp>
    </p:spTree>
    <p:extLst>
      <p:ext uri="{BB962C8B-B14F-4D97-AF65-F5344CB8AC3E}">
        <p14:creationId xmlns:p14="http://schemas.microsoft.com/office/powerpoint/2010/main" val="32719935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4978" name="Picture 2" descr="https://miro.medium.com/proxy/1*U1VdM0WeXHVzVFLyj1ePz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2224373"/>
            <a:ext cx="9008048" cy="31193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000" y="6212114"/>
            <a:ext cx="8100231" cy="307777"/>
          </a:xfrm>
          <a:prstGeom prst="rect">
            <a:avLst/>
          </a:prstGeom>
          <a:noFill/>
        </p:spPr>
        <p:txBody>
          <a:bodyPr wrap="none" rtlCol="0">
            <a:spAutoFit/>
          </a:bodyPr>
          <a:lstStyle/>
          <a:p>
            <a:r>
              <a:rPr lang="en-CA" sz="1400" dirty="0"/>
              <a:t>https://medium.com/@mohamedchetoui/grad-cam-gradient-weighted-class-activation-mapping-ffd72742243a</a:t>
            </a:r>
          </a:p>
        </p:txBody>
      </p:sp>
      <p:sp>
        <p:nvSpPr>
          <p:cNvPr id="5" name="Rectangle 4"/>
          <p:cNvSpPr/>
          <p:nvPr/>
        </p:nvSpPr>
        <p:spPr>
          <a:xfrm>
            <a:off x="365050" y="302782"/>
            <a:ext cx="3732112" cy="984885"/>
          </a:xfrm>
          <a:prstGeom prst="rect">
            <a:avLst/>
          </a:prstGeom>
        </p:spPr>
        <p:txBody>
          <a:bodyPr wrap="none">
            <a:spAutoFit/>
          </a:bodyPr>
          <a:lstStyle/>
          <a:p>
            <a:r>
              <a:rPr lang="fr-CA" sz="4000" kern="0" dirty="0" err="1" smtClean="0">
                <a:solidFill>
                  <a:srgbClr val="000000"/>
                </a:solidFill>
              </a:rPr>
              <a:t>Guided</a:t>
            </a:r>
            <a:r>
              <a:rPr lang="fr-CA" sz="4000" kern="0" dirty="0" smtClean="0">
                <a:solidFill>
                  <a:srgbClr val="000000"/>
                </a:solidFill>
              </a:rPr>
              <a:t> </a:t>
            </a:r>
            <a:r>
              <a:rPr lang="fr-CA" sz="4000" kern="0" dirty="0" err="1" smtClean="0">
                <a:solidFill>
                  <a:srgbClr val="000000"/>
                </a:solidFill>
              </a:rPr>
              <a:t>backprop</a:t>
            </a:r>
            <a:endParaRPr lang="en-CA" sz="4000" kern="0" dirty="0" smtClean="0">
              <a:solidFill>
                <a:srgbClr val="000000"/>
              </a:solidFill>
            </a:endParaRPr>
          </a:p>
          <a:p>
            <a:r>
              <a:rPr lang="en-CA" sz="1800" kern="0" dirty="0" smtClean="0">
                <a:solidFill>
                  <a:srgbClr val="000000"/>
                </a:solidFill>
              </a:rPr>
              <a:t>[</a:t>
            </a:r>
            <a:r>
              <a:rPr lang="en-CA" sz="1800" dirty="0" err="1">
                <a:solidFill>
                  <a:srgbClr val="000000"/>
                </a:solidFill>
              </a:rPr>
              <a:t>Springenberg</a:t>
            </a:r>
            <a:r>
              <a:rPr lang="en-CA" sz="1800" dirty="0">
                <a:solidFill>
                  <a:srgbClr val="000000"/>
                </a:solidFill>
              </a:rPr>
              <a:t> et al., 2015]</a:t>
            </a:r>
            <a:endParaRPr lang="en-CA" sz="1800" dirty="0"/>
          </a:p>
        </p:txBody>
      </p:sp>
    </p:spTree>
    <p:extLst>
      <p:ext uri="{BB962C8B-B14F-4D97-AF65-F5344CB8AC3E}">
        <p14:creationId xmlns:p14="http://schemas.microsoft.com/office/powerpoint/2010/main" val="4053609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98858" y="789618"/>
            <a:ext cx="8894662" cy="5551863"/>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7332716" y="827265"/>
            <a:ext cx="1866747" cy="730969"/>
          </a:xfrm>
          <a:prstGeom prst="rect">
            <a:avLst/>
          </a:prstGeom>
        </p:spPr>
        <p:txBody>
          <a:bodyPr vert="horz" wrap="square" lIns="0" tIns="0" rIns="0" bIns="0" rtlCol="0">
            <a:spAutoFit/>
          </a:bodyPr>
          <a:lstStyle/>
          <a:p>
            <a:pPr algn="ctr">
              <a:lnSpc>
                <a:spcPts val="1875"/>
              </a:lnSpc>
              <a:spcBef>
                <a:spcPts val="0"/>
              </a:spcBef>
              <a:spcAft>
                <a:spcPts val="0"/>
              </a:spcAft>
            </a:pPr>
            <a:r>
              <a:rPr lang="fr-CA" sz="1400" dirty="0" smtClean="0">
                <a:solidFill>
                  <a:srgbClr val="000000"/>
                </a:solidFill>
                <a:latin typeface="+mj-lt"/>
                <a:cs typeface="IQFNOR+ArialMT"/>
              </a:rPr>
              <a:t>Couche 1</a:t>
            </a:r>
            <a:endParaRPr lang="fr-CA" sz="1400" dirty="0">
              <a:solidFill>
                <a:srgbClr val="000000"/>
              </a:solidFill>
              <a:latin typeface="+mj-lt"/>
              <a:cs typeface="IQFNOR+ArialMT"/>
            </a:endParaRPr>
          </a:p>
          <a:p>
            <a:pPr algn="ctr">
              <a:lnSpc>
                <a:spcPts val="1875"/>
              </a:lnSpc>
              <a:spcBef>
                <a:spcPts val="0"/>
              </a:spcBef>
              <a:spcAft>
                <a:spcPts val="0"/>
              </a:spcAft>
            </a:pPr>
            <a:r>
              <a:rPr lang="fr-CA" sz="1400" dirty="0" smtClean="0">
                <a:solidFill>
                  <a:srgbClr val="000000"/>
                </a:solidFill>
                <a:latin typeface="+mj-lt"/>
                <a:cs typeface="IQFNOR+ArialMT"/>
              </a:rPr>
              <a:t>16 filtres de taille</a:t>
            </a:r>
          </a:p>
          <a:p>
            <a:pPr algn="ctr">
              <a:lnSpc>
                <a:spcPts val="1875"/>
              </a:lnSpc>
              <a:spcBef>
                <a:spcPts val="0"/>
              </a:spcBef>
              <a:spcAft>
                <a:spcPts val="0"/>
              </a:spcAft>
            </a:pPr>
            <a:r>
              <a:rPr lang="fr-CA" sz="1400" dirty="0" smtClean="0">
                <a:solidFill>
                  <a:srgbClr val="000000"/>
                </a:solidFill>
                <a:latin typeface="+mj-lt"/>
                <a:cs typeface="IQFNOR+ArialMT"/>
              </a:rPr>
              <a:t>7x7x3</a:t>
            </a:r>
            <a:endParaRPr sz="1400" dirty="0">
              <a:solidFill>
                <a:srgbClr val="000000"/>
              </a:solidFill>
              <a:latin typeface="+mj-lt"/>
              <a:cs typeface="IQFNOR+ArialMT"/>
            </a:endParaRPr>
          </a:p>
        </p:txBody>
      </p:sp>
      <p:sp>
        <p:nvSpPr>
          <p:cNvPr id="15" name="TextBox 14"/>
          <p:cNvSpPr txBox="1"/>
          <p:nvPr/>
        </p:nvSpPr>
        <p:spPr>
          <a:xfrm>
            <a:off x="247650" y="327953"/>
            <a:ext cx="7259551" cy="461665"/>
          </a:xfrm>
          <a:prstGeom prst="rect">
            <a:avLst/>
          </a:prstGeom>
          <a:noFill/>
        </p:spPr>
        <p:txBody>
          <a:bodyPr wrap="none" rtlCol="0">
            <a:spAutoFit/>
          </a:bodyPr>
          <a:lstStyle/>
          <a:p>
            <a:r>
              <a:rPr lang="fr-CA" dirty="0" smtClean="0"/>
              <a:t>Visualiser les </a:t>
            </a:r>
            <a:r>
              <a:rPr lang="fr-CA" b="1" dirty="0" smtClean="0">
                <a:solidFill>
                  <a:srgbClr val="FF0000"/>
                </a:solidFill>
              </a:rPr>
              <a:t>autres couches n’est pas très intéressant</a:t>
            </a:r>
            <a:endParaRPr lang="en-CA" b="1" dirty="0">
              <a:solidFill>
                <a:srgbClr val="FF0000"/>
              </a:solidFill>
            </a:endParaRPr>
          </a:p>
        </p:txBody>
      </p:sp>
      <p:sp>
        <p:nvSpPr>
          <p:cNvPr id="16" name="Rectangle 15"/>
          <p:cNvSpPr/>
          <p:nvPr/>
        </p:nvSpPr>
        <p:spPr>
          <a:xfrm>
            <a:off x="98858" y="1868747"/>
            <a:ext cx="2395207" cy="1323439"/>
          </a:xfrm>
          <a:prstGeom prst="rect">
            <a:avLst/>
          </a:prstGeom>
        </p:spPr>
        <p:txBody>
          <a:bodyPr wrap="none">
            <a:spAutoFit/>
          </a:bodyPr>
          <a:lstStyle/>
          <a:p>
            <a:r>
              <a:rPr lang="fr-CA" sz="2000" b="1" dirty="0" smtClean="0">
                <a:solidFill>
                  <a:srgbClr val="FF0000"/>
                </a:solidFill>
              </a:rPr>
              <a:t>Filtre couche </a:t>
            </a:r>
            <a:r>
              <a:rPr lang="fr-CA" sz="2000" b="1" dirty="0">
                <a:solidFill>
                  <a:srgbClr val="FF0000"/>
                </a:solidFill>
              </a:rPr>
              <a:t>2</a:t>
            </a:r>
            <a:endParaRPr lang="fr-CA" sz="2000" dirty="0" smtClean="0"/>
          </a:p>
          <a:p>
            <a:r>
              <a:rPr lang="fr-CA" sz="2000" dirty="0"/>
              <a:t>c</a:t>
            </a:r>
            <a:r>
              <a:rPr lang="fr-CA" sz="2000" dirty="0" smtClean="0"/>
              <a:t>ombine les 16 cartes</a:t>
            </a:r>
          </a:p>
          <a:p>
            <a:r>
              <a:rPr lang="fr-CA" sz="2000" dirty="0"/>
              <a:t>d</a:t>
            </a:r>
            <a:r>
              <a:rPr lang="fr-CA" sz="2000" dirty="0" smtClean="0"/>
              <a:t>’activation de la </a:t>
            </a:r>
          </a:p>
          <a:p>
            <a:r>
              <a:rPr lang="fr-CA" sz="2000" dirty="0"/>
              <a:t>c</a:t>
            </a:r>
            <a:r>
              <a:rPr lang="fr-CA" sz="2000" dirty="0" smtClean="0"/>
              <a:t>ouche précédente</a:t>
            </a:r>
          </a:p>
        </p:txBody>
      </p:sp>
      <p:sp>
        <p:nvSpPr>
          <p:cNvPr id="17" name="Rectangle 16"/>
          <p:cNvSpPr/>
          <p:nvPr/>
        </p:nvSpPr>
        <p:spPr>
          <a:xfrm>
            <a:off x="-21368" y="3333170"/>
            <a:ext cx="2635658" cy="400110"/>
          </a:xfrm>
          <a:prstGeom prst="rect">
            <a:avLst/>
          </a:prstGeom>
        </p:spPr>
        <p:txBody>
          <a:bodyPr wrap="none">
            <a:spAutoFit/>
          </a:bodyPr>
          <a:lstStyle/>
          <a:p>
            <a:r>
              <a:rPr lang="fr-CA" sz="2000" b="1" u="sng" dirty="0" smtClean="0">
                <a:solidFill>
                  <a:srgbClr val="FF0000"/>
                </a:solidFill>
              </a:rPr>
              <a:t>Interprétation difficile</a:t>
            </a:r>
            <a:endParaRPr lang="fr-CA" sz="2000" u="sng" dirty="0" smtClean="0"/>
          </a:p>
        </p:txBody>
      </p:sp>
      <p:sp>
        <p:nvSpPr>
          <p:cNvPr id="18" name="object 4"/>
          <p:cNvSpPr txBox="1"/>
          <p:nvPr/>
        </p:nvSpPr>
        <p:spPr>
          <a:xfrm>
            <a:off x="7371757" y="2182054"/>
            <a:ext cx="1866747" cy="730969"/>
          </a:xfrm>
          <a:prstGeom prst="rect">
            <a:avLst/>
          </a:prstGeom>
        </p:spPr>
        <p:txBody>
          <a:bodyPr vert="horz" wrap="square" lIns="0" tIns="0" rIns="0" bIns="0" rtlCol="0">
            <a:spAutoFit/>
          </a:bodyPr>
          <a:lstStyle/>
          <a:p>
            <a:pPr algn="ctr">
              <a:lnSpc>
                <a:spcPts val="1875"/>
              </a:lnSpc>
              <a:spcBef>
                <a:spcPts val="0"/>
              </a:spcBef>
              <a:spcAft>
                <a:spcPts val="0"/>
              </a:spcAft>
            </a:pPr>
            <a:r>
              <a:rPr lang="fr-CA" sz="1400" dirty="0" smtClean="0">
                <a:solidFill>
                  <a:srgbClr val="000000"/>
                </a:solidFill>
                <a:latin typeface="+mj-lt"/>
                <a:cs typeface="IQFNOR+ArialMT"/>
              </a:rPr>
              <a:t>Couche </a:t>
            </a:r>
            <a:r>
              <a:rPr lang="fr-CA" sz="1400" dirty="0">
                <a:solidFill>
                  <a:srgbClr val="000000"/>
                </a:solidFill>
                <a:latin typeface="+mj-lt"/>
                <a:cs typeface="IQFNOR+ArialMT"/>
              </a:rPr>
              <a:t>2</a:t>
            </a:r>
          </a:p>
          <a:p>
            <a:pPr algn="ctr">
              <a:lnSpc>
                <a:spcPts val="1875"/>
              </a:lnSpc>
              <a:spcBef>
                <a:spcPts val="0"/>
              </a:spcBef>
              <a:spcAft>
                <a:spcPts val="0"/>
              </a:spcAft>
            </a:pPr>
            <a:r>
              <a:rPr lang="fr-CA" sz="1400" dirty="0" smtClean="0">
                <a:solidFill>
                  <a:srgbClr val="000000"/>
                </a:solidFill>
                <a:latin typeface="+mj-lt"/>
                <a:cs typeface="IQFNOR+ArialMT"/>
              </a:rPr>
              <a:t>20 filtres de taille </a:t>
            </a:r>
          </a:p>
          <a:p>
            <a:pPr algn="ctr">
              <a:lnSpc>
                <a:spcPts val="1875"/>
              </a:lnSpc>
              <a:spcBef>
                <a:spcPts val="0"/>
              </a:spcBef>
              <a:spcAft>
                <a:spcPts val="0"/>
              </a:spcAft>
            </a:pPr>
            <a:r>
              <a:rPr lang="fr-CA" sz="1400" dirty="0" smtClean="0">
                <a:solidFill>
                  <a:srgbClr val="000000"/>
                </a:solidFill>
                <a:latin typeface="+mj-lt"/>
                <a:cs typeface="IQFNOR+ArialMT"/>
              </a:rPr>
              <a:t>7x7x16</a:t>
            </a:r>
            <a:endParaRPr sz="1400" dirty="0">
              <a:solidFill>
                <a:srgbClr val="000000"/>
              </a:solidFill>
              <a:latin typeface="+mj-lt"/>
              <a:cs typeface="IQFNOR+ArialMT"/>
            </a:endParaRPr>
          </a:p>
        </p:txBody>
      </p:sp>
      <p:sp>
        <p:nvSpPr>
          <p:cNvPr id="19" name="object 4"/>
          <p:cNvSpPr txBox="1"/>
          <p:nvPr/>
        </p:nvSpPr>
        <p:spPr>
          <a:xfrm>
            <a:off x="7371757" y="4261767"/>
            <a:ext cx="1866747" cy="730969"/>
          </a:xfrm>
          <a:prstGeom prst="rect">
            <a:avLst/>
          </a:prstGeom>
        </p:spPr>
        <p:txBody>
          <a:bodyPr vert="horz" wrap="square" lIns="0" tIns="0" rIns="0" bIns="0" rtlCol="0">
            <a:spAutoFit/>
          </a:bodyPr>
          <a:lstStyle/>
          <a:p>
            <a:pPr algn="ctr">
              <a:lnSpc>
                <a:spcPts val="1875"/>
              </a:lnSpc>
              <a:spcBef>
                <a:spcPts val="0"/>
              </a:spcBef>
              <a:spcAft>
                <a:spcPts val="0"/>
              </a:spcAft>
            </a:pPr>
            <a:r>
              <a:rPr lang="fr-CA" sz="1400" dirty="0" smtClean="0">
                <a:solidFill>
                  <a:srgbClr val="000000"/>
                </a:solidFill>
                <a:latin typeface="+mj-lt"/>
                <a:cs typeface="IQFNOR+ArialMT"/>
              </a:rPr>
              <a:t>Couche </a:t>
            </a:r>
            <a:r>
              <a:rPr lang="fr-CA" sz="1400" dirty="0">
                <a:solidFill>
                  <a:srgbClr val="000000"/>
                </a:solidFill>
                <a:latin typeface="+mj-lt"/>
                <a:cs typeface="IQFNOR+ArialMT"/>
              </a:rPr>
              <a:t>3</a:t>
            </a:r>
          </a:p>
          <a:p>
            <a:pPr algn="ctr">
              <a:lnSpc>
                <a:spcPts val="1875"/>
              </a:lnSpc>
              <a:spcBef>
                <a:spcPts val="0"/>
              </a:spcBef>
              <a:spcAft>
                <a:spcPts val="0"/>
              </a:spcAft>
            </a:pPr>
            <a:r>
              <a:rPr lang="fr-CA" sz="1400" dirty="0" smtClean="0">
                <a:solidFill>
                  <a:srgbClr val="000000"/>
                </a:solidFill>
                <a:latin typeface="+mj-lt"/>
                <a:cs typeface="IQFNOR+ArialMT"/>
              </a:rPr>
              <a:t>20 filtres de taille</a:t>
            </a:r>
          </a:p>
          <a:p>
            <a:pPr algn="ctr">
              <a:lnSpc>
                <a:spcPts val="1875"/>
              </a:lnSpc>
              <a:spcBef>
                <a:spcPts val="0"/>
              </a:spcBef>
              <a:spcAft>
                <a:spcPts val="0"/>
              </a:spcAft>
            </a:pPr>
            <a:r>
              <a:rPr lang="fr-CA" sz="1400" dirty="0" smtClean="0">
                <a:solidFill>
                  <a:srgbClr val="000000"/>
                </a:solidFill>
                <a:latin typeface="+mj-lt"/>
                <a:cs typeface="IQFNOR+ArialMT"/>
              </a:rPr>
              <a:t>7x7x20</a:t>
            </a:r>
            <a:endParaRPr sz="1400" dirty="0">
              <a:solidFill>
                <a:srgbClr val="000000"/>
              </a:solidFill>
              <a:latin typeface="+mj-lt"/>
              <a:cs typeface="IQFNOR+ArialMT"/>
            </a:endParaRPr>
          </a:p>
        </p:txBody>
      </p:sp>
      <p:sp>
        <p:nvSpPr>
          <p:cNvPr id="20" name="Rectangle 19"/>
          <p:cNvSpPr/>
          <p:nvPr/>
        </p:nvSpPr>
        <p:spPr>
          <a:xfrm>
            <a:off x="0" y="5724525"/>
            <a:ext cx="899352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a:off x="388305" y="5921396"/>
            <a:ext cx="5859296" cy="646331"/>
          </a:xfrm>
          <a:prstGeom prst="rect">
            <a:avLst/>
          </a:prstGeom>
        </p:spPr>
        <p:txBody>
          <a:bodyPr wrap="none">
            <a:spAutoFit/>
          </a:bodyPr>
          <a:lstStyle/>
          <a:p>
            <a:r>
              <a:rPr lang="en-CA" sz="1800" dirty="0" smtClean="0"/>
              <a:t>cs231n.github.io</a:t>
            </a:r>
          </a:p>
          <a:p>
            <a:r>
              <a:rPr lang="en-CA" sz="1800" dirty="0" smtClean="0"/>
              <a:t>cs.stanford.edu/people/</a:t>
            </a:r>
            <a:r>
              <a:rPr lang="en-CA" sz="1800" dirty="0" err="1" smtClean="0"/>
              <a:t>karpathy</a:t>
            </a:r>
            <a:r>
              <a:rPr lang="en-CA" sz="1800" dirty="0" smtClean="0"/>
              <a:t>/</a:t>
            </a:r>
            <a:r>
              <a:rPr lang="en-CA" sz="1800" dirty="0" err="1" smtClean="0"/>
              <a:t>convnetjs</a:t>
            </a:r>
            <a:r>
              <a:rPr lang="en-CA" sz="1800" dirty="0" smtClean="0"/>
              <a:t>/demo/cifar10.html</a:t>
            </a:r>
            <a:endParaRPr lang="en-CA" sz="1800" dirty="0"/>
          </a:p>
        </p:txBody>
      </p:sp>
    </p:spTree>
    <p:extLst>
      <p:ext uri="{BB962C8B-B14F-4D97-AF65-F5344CB8AC3E}">
        <p14:creationId xmlns:p14="http://schemas.microsoft.com/office/powerpoint/2010/main" val="1933431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sp>
        <p:nvSpPr>
          <p:cNvPr id="16" name="TextBox 15"/>
          <p:cNvSpPr txBox="1"/>
          <p:nvPr/>
        </p:nvSpPr>
        <p:spPr>
          <a:xfrm>
            <a:off x="783538" y="1486455"/>
            <a:ext cx="8477001" cy="461665"/>
          </a:xfrm>
          <a:prstGeom prst="rect">
            <a:avLst/>
          </a:prstGeom>
          <a:noFill/>
        </p:spPr>
        <p:txBody>
          <a:bodyPr wrap="none" rtlCol="0">
            <a:spAutoFit/>
          </a:bodyPr>
          <a:lstStyle/>
          <a:p>
            <a:r>
              <a:rPr lang="fr-CA" b="1" dirty="0" smtClean="0">
                <a:solidFill>
                  <a:srgbClr val="FF0000"/>
                </a:solidFill>
              </a:rPr>
              <a:t>Étape 1</a:t>
            </a:r>
            <a:r>
              <a:rPr lang="fr-CA" dirty="0" smtClean="0"/>
              <a:t>: </a:t>
            </a:r>
            <a:r>
              <a:rPr lang="fr-CA" dirty="0" err="1" smtClean="0"/>
              <a:t>Préentraîner</a:t>
            </a:r>
            <a:r>
              <a:rPr lang="fr-CA" dirty="0" smtClean="0"/>
              <a:t> le réseau avec une grosse BD (ex. </a:t>
            </a:r>
            <a:r>
              <a:rPr lang="fr-CA" dirty="0" err="1" smtClean="0"/>
              <a:t>ImageNet</a:t>
            </a:r>
            <a:r>
              <a:rPr lang="fr-CA" dirty="0" smtClean="0"/>
              <a:t>)</a:t>
            </a:r>
            <a:endParaRPr lang="en-CA" dirty="0"/>
          </a:p>
        </p:txBody>
      </p:sp>
    </p:spTree>
    <p:extLst>
      <p:ext uri="{BB962C8B-B14F-4D97-AF65-F5344CB8AC3E}">
        <p14:creationId xmlns:p14="http://schemas.microsoft.com/office/powerpoint/2010/main" val="11963251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pic>
        <p:nvPicPr>
          <p:cNvPr id="12" name="Picture 2"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83538" y="1486455"/>
            <a:ext cx="6194324" cy="461665"/>
          </a:xfrm>
          <a:prstGeom prst="rect">
            <a:avLst/>
          </a:prstGeom>
          <a:noFill/>
        </p:spPr>
        <p:txBody>
          <a:bodyPr wrap="none" rtlCol="0">
            <a:spAutoFit/>
          </a:bodyPr>
          <a:lstStyle/>
          <a:p>
            <a:r>
              <a:rPr lang="fr-CA" b="1" dirty="0" smtClean="0">
                <a:solidFill>
                  <a:srgbClr val="FF0000"/>
                </a:solidFill>
              </a:rPr>
              <a:t>Étape </a:t>
            </a:r>
            <a:r>
              <a:rPr lang="fr-CA" b="1" dirty="0">
                <a:solidFill>
                  <a:srgbClr val="FF0000"/>
                </a:solidFill>
              </a:rPr>
              <a:t>2</a:t>
            </a:r>
            <a:r>
              <a:rPr lang="fr-CA" dirty="0" smtClean="0"/>
              <a:t>: Initialiser une image avec des valeurs 0</a:t>
            </a:r>
            <a:endParaRPr lang="en-CA" dirty="0"/>
          </a:p>
        </p:txBody>
      </p:sp>
      <p:sp>
        <p:nvSpPr>
          <p:cNvPr id="2" name="Rectangle 1"/>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332509" y="4175518"/>
            <a:ext cx="287258" cy="461665"/>
          </a:xfrm>
          <a:prstGeom prst="rect">
            <a:avLst/>
          </a:prstGeom>
        </p:spPr>
        <p:txBody>
          <a:bodyPr wrap="none">
            <a:spAutoFit/>
          </a:bodyPr>
          <a:lstStyle/>
          <a:p>
            <a:r>
              <a:rPr lang="fr-CA" i="1" dirty="0"/>
              <a:t>I</a:t>
            </a:r>
            <a:endParaRPr lang="en-CA" i="1" dirty="0"/>
          </a:p>
        </p:txBody>
      </p:sp>
    </p:spTree>
    <p:extLst>
      <p:ext uri="{BB962C8B-B14F-4D97-AF65-F5344CB8AC3E}">
        <p14:creationId xmlns:p14="http://schemas.microsoft.com/office/powerpoint/2010/main" val="2420835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pic>
        <p:nvPicPr>
          <p:cNvPr id="12" name="Picture 2"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2131806" y="4513812"/>
            <a:ext cx="3146776" cy="8312"/>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a:off x="783538" y="1486455"/>
            <a:ext cx="6878806" cy="461665"/>
          </a:xfrm>
          <a:prstGeom prst="rect">
            <a:avLst/>
          </a:prstGeom>
          <a:noFill/>
        </p:spPr>
        <p:txBody>
          <a:bodyPr wrap="none" rtlCol="0">
            <a:spAutoFit/>
          </a:bodyPr>
          <a:lstStyle/>
          <a:p>
            <a:r>
              <a:rPr lang="fr-CA" b="1" dirty="0" smtClean="0">
                <a:solidFill>
                  <a:srgbClr val="FF0000"/>
                </a:solidFill>
              </a:rPr>
              <a:t>Étape </a:t>
            </a:r>
            <a:r>
              <a:rPr lang="fr-CA" b="1" dirty="0">
                <a:solidFill>
                  <a:srgbClr val="FF0000"/>
                </a:solidFill>
              </a:rPr>
              <a:t>2</a:t>
            </a:r>
            <a:r>
              <a:rPr lang="fr-CA" dirty="0" smtClean="0"/>
              <a:t>: propagation avant jusqu’au neurone d’intérêt</a:t>
            </a:r>
            <a:endParaRPr lang="en-CA" dirty="0"/>
          </a:p>
        </p:txBody>
      </p:sp>
      <p:sp>
        <p:nvSpPr>
          <p:cNvPr id="8" name="Rectangle 7"/>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4414058" y="4635068"/>
            <a:ext cx="2768707" cy="1200329"/>
          </a:xfrm>
          <a:prstGeom prst="rect">
            <a:avLst/>
          </a:prstGeom>
          <a:noFill/>
        </p:spPr>
        <p:txBody>
          <a:bodyPr wrap="none" rtlCol="0">
            <a:spAutoFit/>
          </a:bodyPr>
          <a:lstStyle/>
          <a:p>
            <a:pPr algn="ctr"/>
            <a:r>
              <a:rPr lang="fr-CA" dirty="0" smtClean="0"/>
              <a:t>Peut être un</a:t>
            </a:r>
          </a:p>
          <a:p>
            <a:pPr algn="ctr"/>
            <a:r>
              <a:rPr lang="fr-CA" dirty="0"/>
              <a:t>n</a:t>
            </a:r>
            <a:r>
              <a:rPr lang="fr-CA" dirty="0" smtClean="0"/>
              <a:t>eurone d’une</a:t>
            </a:r>
          </a:p>
          <a:p>
            <a:pPr algn="ctr"/>
            <a:r>
              <a:rPr lang="fr-CA" dirty="0"/>
              <a:t>c</a:t>
            </a:r>
            <a:r>
              <a:rPr lang="fr-CA" dirty="0" smtClean="0"/>
              <a:t>ouche intermédiaire</a:t>
            </a:r>
            <a:endParaRPr lang="en-CA" dirty="0"/>
          </a:p>
        </p:txBody>
      </p:sp>
      <p:sp>
        <p:nvSpPr>
          <p:cNvPr id="13" name="Oval 12"/>
          <p:cNvSpPr/>
          <p:nvPr/>
        </p:nvSpPr>
        <p:spPr>
          <a:xfrm>
            <a:off x="5278582" y="3450258"/>
            <a:ext cx="95725" cy="9048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332509" y="4175518"/>
            <a:ext cx="287258" cy="461665"/>
          </a:xfrm>
          <a:prstGeom prst="rect">
            <a:avLst/>
          </a:prstGeom>
        </p:spPr>
        <p:txBody>
          <a:bodyPr wrap="none">
            <a:spAutoFit/>
          </a:bodyPr>
          <a:lstStyle/>
          <a:p>
            <a:r>
              <a:rPr lang="fr-CA" i="1" dirty="0"/>
              <a:t>I</a:t>
            </a:r>
            <a:endParaRPr lang="en-CA" i="1" dirty="0"/>
          </a:p>
        </p:txBody>
      </p:sp>
    </p:spTree>
    <p:extLst>
      <p:ext uri="{BB962C8B-B14F-4D97-AF65-F5344CB8AC3E}">
        <p14:creationId xmlns:p14="http://schemas.microsoft.com/office/powerpoint/2010/main" val="12126365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pic>
        <p:nvPicPr>
          <p:cNvPr id="12" name="Picture 2"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2131806" y="4505498"/>
            <a:ext cx="5209776" cy="8313"/>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a:off x="783538" y="1486455"/>
            <a:ext cx="6878806" cy="461665"/>
          </a:xfrm>
          <a:prstGeom prst="rect">
            <a:avLst/>
          </a:prstGeom>
          <a:noFill/>
        </p:spPr>
        <p:txBody>
          <a:bodyPr wrap="none" rtlCol="0">
            <a:spAutoFit/>
          </a:bodyPr>
          <a:lstStyle/>
          <a:p>
            <a:r>
              <a:rPr lang="fr-CA" b="1" dirty="0" smtClean="0">
                <a:solidFill>
                  <a:srgbClr val="FF0000"/>
                </a:solidFill>
              </a:rPr>
              <a:t>Étape </a:t>
            </a:r>
            <a:r>
              <a:rPr lang="fr-CA" b="1" dirty="0">
                <a:solidFill>
                  <a:srgbClr val="FF0000"/>
                </a:solidFill>
              </a:rPr>
              <a:t>2</a:t>
            </a:r>
            <a:r>
              <a:rPr lang="fr-CA" dirty="0" smtClean="0"/>
              <a:t>: propagation avant jusqu’au neurone d’intérêt</a:t>
            </a:r>
            <a:endParaRPr lang="en-CA" dirty="0"/>
          </a:p>
        </p:txBody>
      </p:sp>
      <p:sp>
        <p:nvSpPr>
          <p:cNvPr id="8" name="Rectangle 7"/>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6633556" y="4635068"/>
            <a:ext cx="1560042" cy="1200329"/>
          </a:xfrm>
          <a:prstGeom prst="rect">
            <a:avLst/>
          </a:prstGeom>
          <a:noFill/>
        </p:spPr>
        <p:txBody>
          <a:bodyPr wrap="none" rtlCol="0">
            <a:spAutoFit/>
          </a:bodyPr>
          <a:lstStyle/>
          <a:p>
            <a:pPr algn="ctr"/>
            <a:r>
              <a:rPr lang="fr-CA" dirty="0" smtClean="0"/>
              <a:t>Ou encore</a:t>
            </a:r>
            <a:endParaRPr lang="fr-CA" dirty="0"/>
          </a:p>
          <a:p>
            <a:pPr algn="ctr"/>
            <a:r>
              <a:rPr lang="fr-CA" dirty="0"/>
              <a:t>u</a:t>
            </a:r>
            <a:r>
              <a:rPr lang="fr-CA" dirty="0" smtClean="0"/>
              <a:t>n neurone</a:t>
            </a:r>
          </a:p>
          <a:p>
            <a:pPr algn="ctr"/>
            <a:r>
              <a:rPr lang="fr-CA" dirty="0" smtClean="0"/>
              <a:t>de sortie</a:t>
            </a:r>
            <a:endParaRPr lang="en-CA" dirty="0"/>
          </a:p>
        </p:txBody>
      </p:sp>
      <p:sp>
        <p:nvSpPr>
          <p:cNvPr id="13" name="Oval 12"/>
          <p:cNvSpPr/>
          <p:nvPr/>
        </p:nvSpPr>
        <p:spPr>
          <a:xfrm>
            <a:off x="7198293" y="3434002"/>
            <a:ext cx="95725" cy="9048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332509" y="4175518"/>
            <a:ext cx="287258" cy="461665"/>
          </a:xfrm>
          <a:prstGeom prst="rect">
            <a:avLst/>
          </a:prstGeom>
        </p:spPr>
        <p:txBody>
          <a:bodyPr wrap="none">
            <a:spAutoFit/>
          </a:bodyPr>
          <a:lstStyle/>
          <a:p>
            <a:r>
              <a:rPr lang="fr-CA" i="1" dirty="0"/>
              <a:t>I</a:t>
            </a:r>
            <a:endParaRPr lang="en-CA" i="1" dirty="0"/>
          </a:p>
        </p:txBody>
      </p:sp>
    </p:spTree>
    <p:extLst>
      <p:ext uri="{BB962C8B-B14F-4D97-AF65-F5344CB8AC3E}">
        <p14:creationId xmlns:p14="http://schemas.microsoft.com/office/powerpoint/2010/main" val="8504985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2131806" y="4505498"/>
            <a:ext cx="5209776" cy="8313"/>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900110" name="Equation" r:id="rId5" imgW="253800" imgH="1828800" progId="Equation.3">
                  <p:embed/>
                </p:oleObj>
              </mc:Choice>
              <mc:Fallback>
                <p:oleObj name="Equation" r:id="rId5" imgW="253800" imgH="1828800" progId="Equation.3">
                  <p:embed/>
                  <p:pic>
                    <p:nvPicPr>
                      <p:cNvPr id="4" name="Object 3"/>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6" name="TextBox 15"/>
          <p:cNvSpPr txBox="1"/>
          <p:nvPr/>
        </p:nvSpPr>
        <p:spPr>
          <a:xfrm>
            <a:off x="783538" y="1486455"/>
            <a:ext cx="6979796" cy="461665"/>
          </a:xfrm>
          <a:prstGeom prst="rect">
            <a:avLst/>
          </a:prstGeom>
          <a:noFill/>
        </p:spPr>
        <p:txBody>
          <a:bodyPr wrap="none" rtlCol="0">
            <a:spAutoFit/>
          </a:bodyPr>
          <a:lstStyle/>
          <a:p>
            <a:r>
              <a:rPr lang="fr-CA" b="1" dirty="0" smtClean="0">
                <a:solidFill>
                  <a:srgbClr val="FF0000"/>
                </a:solidFill>
              </a:rPr>
              <a:t>Étape 3</a:t>
            </a:r>
            <a:r>
              <a:rPr lang="fr-CA" dirty="0" smtClean="0"/>
              <a:t>: forcer le neurone d’intérêt à 1 et les autres à 0</a:t>
            </a:r>
            <a:endParaRPr lang="en-CA" dirty="0"/>
          </a:p>
        </p:txBody>
      </p:sp>
      <p:sp>
        <p:nvSpPr>
          <p:cNvPr id="8" name="Rectangle 7"/>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332509" y="4175518"/>
            <a:ext cx="287258" cy="461665"/>
          </a:xfrm>
          <a:prstGeom prst="rect">
            <a:avLst/>
          </a:prstGeom>
        </p:spPr>
        <p:txBody>
          <a:bodyPr wrap="none">
            <a:spAutoFit/>
          </a:bodyPr>
          <a:lstStyle/>
          <a:p>
            <a:r>
              <a:rPr lang="fr-CA" i="1" dirty="0"/>
              <a:t>I</a:t>
            </a:r>
            <a:endParaRPr lang="en-CA" i="1" dirty="0"/>
          </a:p>
        </p:txBody>
      </p:sp>
    </p:spTree>
    <p:extLst>
      <p:ext uri="{BB962C8B-B14F-4D97-AF65-F5344CB8AC3E}">
        <p14:creationId xmlns:p14="http://schemas.microsoft.com/office/powerpoint/2010/main" val="3617182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H="1">
            <a:off x="2131806" y="4522729"/>
            <a:ext cx="5209776" cy="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901132" name="Equation" r:id="rId5" imgW="253800" imgH="1828800" progId="Equation.3">
                  <p:embed/>
                </p:oleObj>
              </mc:Choice>
              <mc:Fallback>
                <p:oleObj name="Equation" r:id="rId5" imgW="253800" imgH="1828800" progId="Equation.3">
                  <p:embed/>
                  <p:pic>
                    <p:nvPicPr>
                      <p:cNvPr id="4" name="Object 3"/>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6" name="TextBox 15"/>
          <p:cNvSpPr txBox="1"/>
          <p:nvPr/>
        </p:nvSpPr>
        <p:spPr>
          <a:xfrm>
            <a:off x="783538" y="1486455"/>
            <a:ext cx="6655989" cy="461665"/>
          </a:xfrm>
          <a:prstGeom prst="rect">
            <a:avLst/>
          </a:prstGeom>
          <a:noFill/>
        </p:spPr>
        <p:txBody>
          <a:bodyPr wrap="none" rtlCol="0">
            <a:spAutoFit/>
          </a:bodyPr>
          <a:lstStyle/>
          <a:p>
            <a:r>
              <a:rPr lang="fr-CA" b="1" dirty="0" smtClean="0">
                <a:solidFill>
                  <a:srgbClr val="FF0000"/>
                </a:solidFill>
              </a:rPr>
              <a:t>Étape </a:t>
            </a:r>
            <a:r>
              <a:rPr lang="fr-CA" b="1" dirty="0">
                <a:solidFill>
                  <a:srgbClr val="FF0000"/>
                </a:solidFill>
              </a:rPr>
              <a:t>4</a:t>
            </a:r>
            <a:r>
              <a:rPr lang="fr-CA" dirty="0" smtClean="0"/>
              <a:t>: rétro propager le gradient jusqu’à l’image </a:t>
            </a:r>
            <a:r>
              <a:rPr lang="fr-CA" i="1" dirty="0" smtClean="0"/>
              <a:t>I</a:t>
            </a:r>
            <a:endParaRPr lang="en-CA" i="1" dirty="0"/>
          </a:p>
        </p:txBody>
      </p:sp>
      <p:sp>
        <p:nvSpPr>
          <p:cNvPr id="8" name="Rectangle 7"/>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332509" y="4175518"/>
            <a:ext cx="287258" cy="461665"/>
          </a:xfrm>
          <a:prstGeom prst="rect">
            <a:avLst/>
          </a:prstGeom>
        </p:spPr>
        <p:txBody>
          <a:bodyPr wrap="none">
            <a:spAutoFit/>
          </a:bodyPr>
          <a:lstStyle/>
          <a:p>
            <a:r>
              <a:rPr lang="fr-CA" i="1" dirty="0"/>
              <a:t>I</a:t>
            </a:r>
            <a:endParaRPr lang="en-CA" i="1" dirty="0"/>
          </a:p>
        </p:txBody>
      </p:sp>
    </p:spTree>
    <p:extLst>
      <p:ext uri="{BB962C8B-B14F-4D97-AF65-F5344CB8AC3E}">
        <p14:creationId xmlns:p14="http://schemas.microsoft.com/office/powerpoint/2010/main" val="26982884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H="1">
            <a:off x="2131806" y="4522729"/>
            <a:ext cx="5209776" cy="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902168" name="Equation" r:id="rId5" imgW="253800" imgH="1828800" progId="Equation.3">
                  <p:embed/>
                </p:oleObj>
              </mc:Choice>
              <mc:Fallback>
                <p:oleObj name="Equation" r:id="rId5" imgW="253800" imgH="1828800" progId="Equation.3">
                  <p:embed/>
                  <p:pic>
                    <p:nvPicPr>
                      <p:cNvPr id="4" name="Object 3"/>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6" name="TextBox 15"/>
          <p:cNvSpPr txBox="1"/>
          <p:nvPr/>
        </p:nvSpPr>
        <p:spPr>
          <a:xfrm>
            <a:off x="783538" y="1486455"/>
            <a:ext cx="8084264" cy="461665"/>
          </a:xfrm>
          <a:prstGeom prst="rect">
            <a:avLst/>
          </a:prstGeom>
          <a:noFill/>
        </p:spPr>
        <p:txBody>
          <a:bodyPr wrap="none" rtlCol="0">
            <a:spAutoFit/>
          </a:bodyPr>
          <a:lstStyle/>
          <a:p>
            <a:r>
              <a:rPr lang="fr-CA" b="1" dirty="0" smtClean="0">
                <a:solidFill>
                  <a:srgbClr val="FF0000"/>
                </a:solidFill>
              </a:rPr>
              <a:t>Étape 5</a:t>
            </a:r>
            <a:r>
              <a:rPr lang="fr-CA" dirty="0" smtClean="0"/>
              <a:t>: ajouter le gradient à l’image </a:t>
            </a:r>
            <a:r>
              <a:rPr lang="fr-CA" i="1" dirty="0" smtClean="0"/>
              <a:t>I</a:t>
            </a:r>
            <a:r>
              <a:rPr lang="fr-CA" dirty="0" smtClean="0"/>
              <a:t> : </a:t>
            </a:r>
            <a:r>
              <a:rPr lang="fr-CA" b="1" u="sng" dirty="0" smtClean="0">
                <a:solidFill>
                  <a:srgbClr val="FF0000"/>
                </a:solidFill>
              </a:rPr>
              <a:t>ascension du gradient</a:t>
            </a:r>
            <a:endParaRPr lang="en-CA" b="1" i="1" u="sng" dirty="0">
              <a:solidFill>
                <a:srgbClr val="FF0000"/>
              </a:solidFill>
            </a:endParaRPr>
          </a:p>
        </p:txBody>
      </p:sp>
      <p:sp>
        <p:nvSpPr>
          <p:cNvPr id="8" name="Rectangle 7"/>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 name="Object 1"/>
          <p:cNvGraphicFramePr>
            <a:graphicFrameLocks noChangeAspect="1"/>
          </p:cNvGraphicFramePr>
          <p:nvPr>
            <p:extLst>
              <p:ext uri="{D42A27DB-BD31-4B8C-83A1-F6EECF244321}">
                <p14:modId xmlns:p14="http://schemas.microsoft.com/office/powerpoint/2010/main" val="2332628829"/>
              </p:ext>
            </p:extLst>
          </p:nvPr>
        </p:nvGraphicFramePr>
        <p:xfrm>
          <a:off x="657225" y="4311650"/>
          <a:ext cx="1084263" cy="334963"/>
        </p:xfrm>
        <a:graphic>
          <a:graphicData uri="http://schemas.openxmlformats.org/presentationml/2006/ole">
            <mc:AlternateContent xmlns:mc="http://schemas.openxmlformats.org/markup-compatibility/2006">
              <mc:Choice xmlns:v="urn:schemas-microsoft-com:vml" Requires="v">
                <p:oleObj spid="_x0000_s902169" name="Equation" r:id="rId7" imgW="698400" imgH="215640" progId="Equation.3">
                  <p:embed/>
                </p:oleObj>
              </mc:Choice>
              <mc:Fallback>
                <p:oleObj name="Equation" r:id="rId7" imgW="698400" imgH="215640" progId="Equation.3">
                  <p:embed/>
                  <p:pic>
                    <p:nvPicPr>
                      <p:cNvPr id="0" name=""/>
                      <p:cNvPicPr/>
                      <p:nvPr/>
                    </p:nvPicPr>
                    <p:blipFill>
                      <a:blip r:embed="rId8"/>
                      <a:stretch>
                        <a:fillRect/>
                      </a:stretch>
                    </p:blipFill>
                    <p:spPr>
                      <a:xfrm>
                        <a:off x="657225" y="4311650"/>
                        <a:ext cx="1084263" cy="334963"/>
                      </a:xfrm>
                      <a:prstGeom prst="rect">
                        <a:avLst/>
                      </a:prstGeom>
                    </p:spPr>
                  </p:pic>
                </p:oleObj>
              </mc:Fallback>
            </mc:AlternateContent>
          </a:graphicData>
        </a:graphic>
      </p:graphicFrame>
    </p:spTree>
    <p:extLst>
      <p:ext uri="{BB962C8B-B14F-4D97-AF65-F5344CB8AC3E}">
        <p14:creationId xmlns:p14="http://schemas.microsoft.com/office/powerpoint/2010/main" val="34730536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H="1">
            <a:off x="2131806" y="4522729"/>
            <a:ext cx="5209776" cy="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903200" name="Equation" r:id="rId5" imgW="253800" imgH="1828800" progId="Equation.3">
                  <p:embed/>
                </p:oleObj>
              </mc:Choice>
              <mc:Fallback>
                <p:oleObj name="Equation" r:id="rId5" imgW="253800" imgH="1828800" progId="Equation.3">
                  <p:embed/>
                  <p:pic>
                    <p:nvPicPr>
                      <p:cNvPr id="4" name="Object 3"/>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6" name="TextBox 15"/>
          <p:cNvSpPr txBox="1"/>
          <p:nvPr/>
        </p:nvSpPr>
        <p:spPr>
          <a:xfrm>
            <a:off x="783538" y="1486455"/>
            <a:ext cx="8084264" cy="461665"/>
          </a:xfrm>
          <a:prstGeom prst="rect">
            <a:avLst/>
          </a:prstGeom>
          <a:noFill/>
        </p:spPr>
        <p:txBody>
          <a:bodyPr wrap="none" rtlCol="0">
            <a:spAutoFit/>
          </a:bodyPr>
          <a:lstStyle/>
          <a:p>
            <a:r>
              <a:rPr lang="fr-CA" b="1" dirty="0" smtClean="0">
                <a:solidFill>
                  <a:srgbClr val="FF0000"/>
                </a:solidFill>
              </a:rPr>
              <a:t>Étape 5</a:t>
            </a:r>
            <a:r>
              <a:rPr lang="fr-CA" dirty="0" smtClean="0"/>
              <a:t>: ajouter le gradient à l’image </a:t>
            </a:r>
            <a:r>
              <a:rPr lang="fr-CA" i="1" dirty="0" smtClean="0"/>
              <a:t>I</a:t>
            </a:r>
            <a:r>
              <a:rPr lang="fr-CA" dirty="0" smtClean="0"/>
              <a:t> : </a:t>
            </a:r>
            <a:r>
              <a:rPr lang="fr-CA" b="1" u="sng" dirty="0" smtClean="0">
                <a:solidFill>
                  <a:srgbClr val="FF0000"/>
                </a:solidFill>
              </a:rPr>
              <a:t>ascension du gradient</a:t>
            </a:r>
            <a:endParaRPr lang="en-CA" b="1" i="1" u="sng" dirty="0">
              <a:solidFill>
                <a:srgbClr val="FF0000"/>
              </a:solidFill>
            </a:endParaRPr>
          </a:p>
        </p:txBody>
      </p:sp>
      <p:sp>
        <p:nvSpPr>
          <p:cNvPr id="8" name="Rectangle 7"/>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 name="Object 1"/>
          <p:cNvGraphicFramePr>
            <a:graphicFrameLocks noChangeAspect="1"/>
          </p:cNvGraphicFramePr>
          <p:nvPr/>
        </p:nvGraphicFramePr>
        <p:xfrm>
          <a:off x="657225" y="4311650"/>
          <a:ext cx="1084263" cy="334963"/>
        </p:xfrm>
        <a:graphic>
          <a:graphicData uri="http://schemas.openxmlformats.org/presentationml/2006/ole">
            <mc:AlternateContent xmlns:mc="http://schemas.openxmlformats.org/markup-compatibility/2006">
              <mc:Choice xmlns:v="urn:schemas-microsoft-com:vml" Requires="v">
                <p:oleObj spid="_x0000_s903201" name="Equation" r:id="rId7" imgW="698400" imgH="215640" progId="Equation.3">
                  <p:embed/>
                </p:oleObj>
              </mc:Choice>
              <mc:Fallback>
                <p:oleObj name="Equation" r:id="rId7" imgW="698400" imgH="215640" progId="Equation.3">
                  <p:embed/>
                  <p:pic>
                    <p:nvPicPr>
                      <p:cNvPr id="2" name="Object 1"/>
                      <p:cNvPicPr/>
                      <p:nvPr/>
                    </p:nvPicPr>
                    <p:blipFill>
                      <a:blip r:embed="rId8"/>
                      <a:stretch>
                        <a:fillRect/>
                      </a:stretch>
                    </p:blipFill>
                    <p:spPr>
                      <a:xfrm>
                        <a:off x="657225" y="4311650"/>
                        <a:ext cx="1084263" cy="334963"/>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59739057"/>
              </p:ext>
            </p:extLst>
          </p:nvPr>
        </p:nvGraphicFramePr>
        <p:xfrm>
          <a:off x="2374492" y="5121304"/>
          <a:ext cx="4724403" cy="922048"/>
        </p:xfrm>
        <a:graphic>
          <a:graphicData uri="http://schemas.openxmlformats.org/presentationml/2006/ole">
            <mc:AlternateContent xmlns:mc="http://schemas.openxmlformats.org/markup-compatibility/2006">
              <mc:Choice xmlns:v="urn:schemas-microsoft-com:vml" Requires="v">
                <p:oleObj spid="_x0000_s903202" name="Equation" r:id="rId9" imgW="1104840" imgH="215640" progId="Equation.3">
                  <p:embed/>
                </p:oleObj>
              </mc:Choice>
              <mc:Fallback>
                <p:oleObj name="Equation" r:id="rId9" imgW="1104840" imgH="215640" progId="Equation.3">
                  <p:embed/>
                  <p:pic>
                    <p:nvPicPr>
                      <p:cNvPr id="2" name="Object 1"/>
                      <p:cNvPicPr/>
                      <p:nvPr/>
                    </p:nvPicPr>
                    <p:blipFill>
                      <a:blip r:embed="rId10"/>
                      <a:stretch>
                        <a:fillRect/>
                      </a:stretch>
                    </p:blipFill>
                    <p:spPr>
                      <a:xfrm>
                        <a:off x="2374492" y="5121304"/>
                        <a:ext cx="4724403" cy="922048"/>
                      </a:xfrm>
                      <a:prstGeom prst="rect">
                        <a:avLst/>
                      </a:prstGeom>
                    </p:spPr>
                  </p:pic>
                </p:oleObj>
              </mc:Fallback>
            </mc:AlternateContent>
          </a:graphicData>
        </a:graphic>
      </p:graphicFrame>
    </p:spTree>
    <p:extLst>
      <p:ext uri="{BB962C8B-B14F-4D97-AF65-F5344CB8AC3E}">
        <p14:creationId xmlns:p14="http://schemas.microsoft.com/office/powerpoint/2010/main" val="38988848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sp>
        <p:nvSpPr>
          <p:cNvPr id="16" name="TextBox 15"/>
          <p:cNvSpPr txBox="1"/>
          <p:nvPr/>
        </p:nvSpPr>
        <p:spPr>
          <a:xfrm>
            <a:off x="783538" y="1486455"/>
            <a:ext cx="8084264" cy="461665"/>
          </a:xfrm>
          <a:prstGeom prst="rect">
            <a:avLst/>
          </a:prstGeom>
          <a:noFill/>
        </p:spPr>
        <p:txBody>
          <a:bodyPr wrap="none" rtlCol="0">
            <a:spAutoFit/>
          </a:bodyPr>
          <a:lstStyle/>
          <a:p>
            <a:r>
              <a:rPr lang="fr-CA" b="1" dirty="0" smtClean="0">
                <a:solidFill>
                  <a:srgbClr val="FF0000"/>
                </a:solidFill>
              </a:rPr>
              <a:t>Étape 5</a:t>
            </a:r>
            <a:r>
              <a:rPr lang="fr-CA" dirty="0" smtClean="0"/>
              <a:t>: ajouter le gradient à l’image </a:t>
            </a:r>
            <a:r>
              <a:rPr lang="fr-CA" i="1" dirty="0" smtClean="0"/>
              <a:t>I</a:t>
            </a:r>
            <a:r>
              <a:rPr lang="fr-CA" dirty="0" smtClean="0"/>
              <a:t> : </a:t>
            </a:r>
            <a:r>
              <a:rPr lang="fr-CA" b="1" u="sng" dirty="0" smtClean="0">
                <a:solidFill>
                  <a:srgbClr val="FF0000"/>
                </a:solidFill>
              </a:rPr>
              <a:t>ascension du gradient</a:t>
            </a:r>
            <a:endParaRPr lang="en-CA" b="1" i="1" u="sng" dirty="0">
              <a:solidFill>
                <a:srgbClr val="FF0000"/>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5925638"/>
              </p:ext>
            </p:extLst>
          </p:nvPr>
        </p:nvGraphicFramePr>
        <p:xfrm>
          <a:off x="1396973" y="3785919"/>
          <a:ext cx="6624638" cy="1193800"/>
        </p:xfrm>
        <a:graphic>
          <a:graphicData uri="http://schemas.openxmlformats.org/presentationml/2006/ole">
            <mc:AlternateContent xmlns:mc="http://schemas.openxmlformats.org/markup-compatibility/2006">
              <mc:Choice xmlns:v="urn:schemas-microsoft-com:vml" Requires="v">
                <p:oleObj spid="_x0000_s904205" name="Equation" r:id="rId3" imgW="1549080" imgH="279360" progId="Equation.3">
                  <p:embed/>
                </p:oleObj>
              </mc:Choice>
              <mc:Fallback>
                <p:oleObj name="Equation" r:id="rId3" imgW="1549080" imgH="279360" progId="Equation.3">
                  <p:embed/>
                  <p:pic>
                    <p:nvPicPr>
                      <p:cNvPr id="11" name="Object 10"/>
                      <p:cNvPicPr/>
                      <p:nvPr/>
                    </p:nvPicPr>
                    <p:blipFill>
                      <a:blip r:embed="rId4"/>
                      <a:stretch>
                        <a:fillRect/>
                      </a:stretch>
                    </p:blipFill>
                    <p:spPr>
                      <a:xfrm>
                        <a:off x="1396973" y="3785919"/>
                        <a:ext cx="6624638" cy="1193800"/>
                      </a:xfrm>
                      <a:prstGeom prst="rect">
                        <a:avLst/>
                      </a:prstGeom>
                    </p:spPr>
                  </p:pic>
                </p:oleObj>
              </mc:Fallback>
            </mc:AlternateContent>
          </a:graphicData>
        </a:graphic>
      </p:graphicFrame>
      <p:sp>
        <p:nvSpPr>
          <p:cNvPr id="5" name="Rectangle 4"/>
          <p:cNvSpPr/>
          <p:nvPr/>
        </p:nvSpPr>
        <p:spPr>
          <a:xfrm>
            <a:off x="1065506" y="2577551"/>
            <a:ext cx="7287572" cy="830997"/>
          </a:xfrm>
          <a:prstGeom prst="rect">
            <a:avLst/>
          </a:prstGeom>
        </p:spPr>
        <p:txBody>
          <a:bodyPr wrap="none">
            <a:spAutoFit/>
          </a:bodyPr>
          <a:lstStyle/>
          <a:p>
            <a:pPr algn="ctr"/>
            <a:r>
              <a:rPr lang="fr-CA" dirty="0" smtClean="0"/>
              <a:t>Afin de s’assurer que l’image produite soit lisse,</a:t>
            </a:r>
          </a:p>
          <a:p>
            <a:pPr algn="ctr"/>
            <a:r>
              <a:rPr lang="fr-CA" dirty="0"/>
              <a:t>o</a:t>
            </a:r>
            <a:r>
              <a:rPr lang="fr-CA" dirty="0" smtClean="0"/>
              <a:t>n rajoute un terme de régularisation, souvent de type L2</a:t>
            </a:r>
            <a:endParaRPr lang="en-CA" dirty="0"/>
          </a:p>
        </p:txBody>
      </p:sp>
    </p:spTree>
    <p:extLst>
      <p:ext uri="{BB962C8B-B14F-4D97-AF65-F5344CB8AC3E}">
        <p14:creationId xmlns:p14="http://schemas.microsoft.com/office/powerpoint/2010/main" val="28759266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H="1">
            <a:off x="2131806" y="4522729"/>
            <a:ext cx="5209776" cy="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905251" name="Equation" r:id="rId5" imgW="253800" imgH="1828800" progId="Equation.3">
                  <p:embed/>
                </p:oleObj>
              </mc:Choice>
              <mc:Fallback>
                <p:oleObj name="Equation" r:id="rId5" imgW="253800" imgH="1828800" progId="Equation.3">
                  <p:embed/>
                  <p:pic>
                    <p:nvPicPr>
                      <p:cNvPr id="4" name="Object 3"/>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6" name="TextBox 15"/>
          <p:cNvSpPr txBox="1"/>
          <p:nvPr/>
        </p:nvSpPr>
        <p:spPr>
          <a:xfrm>
            <a:off x="783538" y="1486455"/>
            <a:ext cx="8084264" cy="461665"/>
          </a:xfrm>
          <a:prstGeom prst="rect">
            <a:avLst/>
          </a:prstGeom>
          <a:noFill/>
        </p:spPr>
        <p:txBody>
          <a:bodyPr wrap="none" rtlCol="0">
            <a:spAutoFit/>
          </a:bodyPr>
          <a:lstStyle/>
          <a:p>
            <a:r>
              <a:rPr lang="fr-CA" b="1" dirty="0" smtClean="0">
                <a:solidFill>
                  <a:srgbClr val="FF0000"/>
                </a:solidFill>
              </a:rPr>
              <a:t>Étape 5</a:t>
            </a:r>
            <a:r>
              <a:rPr lang="fr-CA" dirty="0" smtClean="0"/>
              <a:t>: ajouter le gradient à l’image </a:t>
            </a:r>
            <a:r>
              <a:rPr lang="fr-CA" i="1" dirty="0" smtClean="0"/>
              <a:t>I</a:t>
            </a:r>
            <a:r>
              <a:rPr lang="fr-CA" dirty="0" smtClean="0"/>
              <a:t> : </a:t>
            </a:r>
            <a:r>
              <a:rPr lang="fr-CA" b="1" u="sng" dirty="0" smtClean="0">
                <a:solidFill>
                  <a:srgbClr val="FF0000"/>
                </a:solidFill>
              </a:rPr>
              <a:t>ascension du gradient</a:t>
            </a:r>
            <a:endParaRPr lang="en-CA" b="1" i="1" u="sng" dirty="0">
              <a:solidFill>
                <a:srgbClr val="FF0000"/>
              </a:solidFill>
            </a:endParaRPr>
          </a:p>
        </p:txBody>
      </p:sp>
      <p:sp>
        <p:nvSpPr>
          <p:cNvPr id="8" name="Rectangle 7"/>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 name="Object 1"/>
          <p:cNvGraphicFramePr>
            <a:graphicFrameLocks noChangeAspect="1"/>
          </p:cNvGraphicFramePr>
          <p:nvPr>
            <p:extLst>
              <p:ext uri="{D42A27DB-BD31-4B8C-83A1-F6EECF244321}">
                <p14:modId xmlns:p14="http://schemas.microsoft.com/office/powerpoint/2010/main" val="376252217"/>
              </p:ext>
            </p:extLst>
          </p:nvPr>
        </p:nvGraphicFramePr>
        <p:xfrm>
          <a:off x="382588" y="4311650"/>
          <a:ext cx="1635125" cy="334963"/>
        </p:xfrm>
        <a:graphic>
          <a:graphicData uri="http://schemas.openxmlformats.org/presentationml/2006/ole">
            <mc:AlternateContent xmlns:mc="http://schemas.openxmlformats.org/markup-compatibility/2006">
              <mc:Choice xmlns:v="urn:schemas-microsoft-com:vml" Requires="v">
                <p:oleObj spid="_x0000_s905252" name="Equation" r:id="rId7" imgW="1054080" imgH="215640" progId="Equation.3">
                  <p:embed/>
                </p:oleObj>
              </mc:Choice>
              <mc:Fallback>
                <p:oleObj name="Equation" r:id="rId7" imgW="1054080" imgH="215640" progId="Equation.3">
                  <p:embed/>
                  <p:pic>
                    <p:nvPicPr>
                      <p:cNvPr id="2" name="Object 1"/>
                      <p:cNvPicPr/>
                      <p:nvPr/>
                    </p:nvPicPr>
                    <p:blipFill>
                      <a:blip r:embed="rId8"/>
                      <a:stretch>
                        <a:fillRect/>
                      </a:stretch>
                    </p:blipFill>
                    <p:spPr>
                      <a:xfrm>
                        <a:off x="382588" y="4311650"/>
                        <a:ext cx="1635125" cy="334963"/>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546235807"/>
              </p:ext>
            </p:extLst>
          </p:nvPr>
        </p:nvGraphicFramePr>
        <p:xfrm>
          <a:off x="1424375" y="5248356"/>
          <a:ext cx="6624638" cy="1193800"/>
        </p:xfrm>
        <a:graphic>
          <a:graphicData uri="http://schemas.openxmlformats.org/presentationml/2006/ole">
            <mc:AlternateContent xmlns:mc="http://schemas.openxmlformats.org/markup-compatibility/2006">
              <mc:Choice xmlns:v="urn:schemas-microsoft-com:vml" Requires="v">
                <p:oleObj spid="_x0000_s905253" name="Equation" r:id="rId9" imgW="1549080" imgH="279360" progId="Equation.3">
                  <p:embed/>
                </p:oleObj>
              </mc:Choice>
              <mc:Fallback>
                <p:oleObj name="Equation" r:id="rId9" imgW="1549080" imgH="279360" progId="Equation.3">
                  <p:embed/>
                  <p:pic>
                    <p:nvPicPr>
                      <p:cNvPr id="11" name="Object 10"/>
                      <p:cNvPicPr/>
                      <p:nvPr/>
                    </p:nvPicPr>
                    <p:blipFill>
                      <a:blip r:embed="rId10"/>
                      <a:stretch>
                        <a:fillRect/>
                      </a:stretch>
                    </p:blipFill>
                    <p:spPr>
                      <a:xfrm>
                        <a:off x="1424375" y="5248356"/>
                        <a:ext cx="6624638" cy="1193800"/>
                      </a:xfrm>
                      <a:prstGeom prst="rect">
                        <a:avLst/>
                      </a:prstGeom>
                    </p:spPr>
                  </p:pic>
                </p:oleObj>
              </mc:Fallback>
            </mc:AlternateContent>
          </a:graphicData>
        </a:graphic>
      </p:graphicFrame>
    </p:spTree>
    <p:extLst>
      <p:ext uri="{BB962C8B-B14F-4D97-AF65-F5344CB8AC3E}">
        <p14:creationId xmlns:p14="http://schemas.microsoft.com/office/powerpoint/2010/main" val="3075896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25400" indent="0">
              <a:buNone/>
            </a:pPr>
            <a:r>
              <a:rPr lang="fr-CA" dirty="0" smtClean="0"/>
              <a:t>On tire rarement grand-chose à visualiser des filtres.  Il faut donc une autre solution:</a:t>
            </a:r>
            <a:endParaRPr lang="en-CA" dirty="0"/>
          </a:p>
        </p:txBody>
      </p:sp>
      <p:sp>
        <p:nvSpPr>
          <p:cNvPr id="4" name="TextBox 3"/>
          <p:cNvSpPr txBox="1"/>
          <p:nvPr/>
        </p:nvSpPr>
        <p:spPr>
          <a:xfrm>
            <a:off x="119365" y="4240477"/>
            <a:ext cx="9050042" cy="1200329"/>
          </a:xfrm>
          <a:prstGeom prst="rect">
            <a:avLst/>
          </a:prstGeom>
          <a:noFill/>
        </p:spPr>
        <p:txBody>
          <a:bodyPr wrap="none" rtlCol="0">
            <a:spAutoFit/>
          </a:bodyPr>
          <a:lstStyle/>
          <a:p>
            <a:pPr marL="457200" indent="-457200">
              <a:buFont typeface="+mj-lt"/>
              <a:buAutoNum type="arabicPeriod"/>
            </a:pPr>
            <a:r>
              <a:rPr lang="fr-CA" dirty="0" smtClean="0">
                <a:solidFill>
                  <a:schemeClr val="bg2">
                    <a:lumMod val="40000"/>
                    <a:lumOff val="60000"/>
                  </a:schemeClr>
                </a:solidFill>
              </a:rPr>
              <a:t>Visualiser les </a:t>
            </a:r>
            <a:r>
              <a:rPr lang="fr-CA" b="1" dirty="0" smtClean="0">
                <a:solidFill>
                  <a:schemeClr val="bg2">
                    <a:lumMod val="40000"/>
                    <a:lumOff val="60000"/>
                  </a:schemeClr>
                </a:solidFill>
              </a:rPr>
              <a:t>filtres</a:t>
            </a:r>
          </a:p>
          <a:p>
            <a:pPr marL="457200" indent="-457200">
              <a:buFont typeface="+mj-lt"/>
              <a:buAutoNum type="arabicPeriod"/>
            </a:pPr>
            <a:r>
              <a:rPr lang="fr-CA" dirty="0" smtClean="0"/>
              <a:t>Visualiser les </a:t>
            </a:r>
            <a:r>
              <a:rPr lang="fr-CA" b="1" dirty="0" smtClean="0">
                <a:solidFill>
                  <a:srgbClr val="FF0000"/>
                </a:solidFill>
              </a:rPr>
              <a:t>cartes d’activation </a:t>
            </a:r>
            <a:r>
              <a:rPr lang="fr-CA" dirty="0" smtClean="0"/>
              <a:t>(neurones en sortie d’une couche)</a:t>
            </a:r>
          </a:p>
          <a:p>
            <a:pPr marL="457200" indent="-457200">
              <a:buFont typeface="+mj-lt"/>
              <a:buAutoNum type="arabicPeriod"/>
            </a:pPr>
            <a:r>
              <a:rPr lang="fr-CA" b="1" dirty="0" smtClean="0">
                <a:solidFill>
                  <a:srgbClr val="FF0000"/>
                </a:solidFill>
              </a:rPr>
              <a:t>Construire</a:t>
            </a:r>
            <a:r>
              <a:rPr lang="en-CA" b="1" dirty="0" smtClean="0">
                <a:solidFill>
                  <a:srgbClr val="FF0000"/>
                </a:solidFill>
              </a:rPr>
              <a:t>/</a:t>
            </a:r>
            <a:r>
              <a:rPr lang="fr-CA" b="1" dirty="0" smtClean="0">
                <a:solidFill>
                  <a:srgbClr val="FF0000"/>
                </a:solidFill>
              </a:rPr>
              <a:t>sélectionner une image </a:t>
            </a:r>
            <a:r>
              <a:rPr lang="fr-CA" dirty="0" smtClean="0"/>
              <a:t>qui excite certains neurones</a:t>
            </a:r>
            <a:endParaRPr lang="en-CA" dirty="0"/>
          </a:p>
        </p:txBody>
      </p:sp>
      <p:sp>
        <p:nvSpPr>
          <p:cNvPr id="5" name="TextBox 4"/>
          <p:cNvSpPr txBox="1"/>
          <p:nvPr/>
        </p:nvSpPr>
        <p:spPr>
          <a:xfrm>
            <a:off x="2622385" y="3211952"/>
            <a:ext cx="4184479" cy="707886"/>
          </a:xfrm>
          <a:prstGeom prst="rect">
            <a:avLst/>
          </a:prstGeom>
          <a:noFill/>
        </p:spPr>
        <p:txBody>
          <a:bodyPr wrap="none" rtlCol="0">
            <a:spAutoFit/>
          </a:bodyPr>
          <a:lstStyle/>
          <a:p>
            <a:r>
              <a:rPr lang="fr-CA" sz="4000" b="1" dirty="0" smtClean="0">
                <a:solidFill>
                  <a:srgbClr val="FF0000"/>
                </a:solidFill>
              </a:rPr>
              <a:t>Options restantes:</a:t>
            </a:r>
            <a:endParaRPr lang="en-CA" sz="4000" b="1" dirty="0">
              <a:solidFill>
                <a:srgbClr val="FF0000"/>
              </a:solidFill>
            </a:endParaRPr>
          </a:p>
        </p:txBody>
      </p:sp>
    </p:spTree>
    <p:extLst>
      <p:ext uri="{BB962C8B-B14F-4D97-AF65-F5344CB8AC3E}">
        <p14:creationId xmlns:p14="http://schemas.microsoft.com/office/powerpoint/2010/main" val="202382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kern="0" dirty="0" smtClean="0"/>
              <a:t>On peut « fabriquer » une image qui activera maximalement un neurone</a:t>
            </a:r>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H="1">
            <a:off x="2131806" y="4522729"/>
            <a:ext cx="5209776" cy="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906262" name="Equation" r:id="rId5" imgW="253800" imgH="1828800" progId="Equation.3">
                  <p:embed/>
                </p:oleObj>
              </mc:Choice>
              <mc:Fallback>
                <p:oleObj name="Equation" r:id="rId5" imgW="253800" imgH="1828800" progId="Equation.3">
                  <p:embed/>
                  <p:pic>
                    <p:nvPicPr>
                      <p:cNvPr id="4" name="Object 3"/>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6" name="TextBox 15"/>
          <p:cNvSpPr txBox="1"/>
          <p:nvPr/>
        </p:nvSpPr>
        <p:spPr>
          <a:xfrm>
            <a:off x="0" y="5343561"/>
            <a:ext cx="8869287" cy="769441"/>
          </a:xfrm>
          <a:prstGeom prst="rect">
            <a:avLst/>
          </a:prstGeom>
          <a:noFill/>
        </p:spPr>
        <p:txBody>
          <a:bodyPr wrap="none" rtlCol="0">
            <a:spAutoFit/>
          </a:bodyPr>
          <a:lstStyle/>
          <a:p>
            <a:r>
              <a:rPr lang="fr-CA" sz="2200" b="1" dirty="0" smtClean="0">
                <a:solidFill>
                  <a:srgbClr val="FF0000"/>
                </a:solidFill>
              </a:rPr>
              <a:t>NOTE IMPORTANTE</a:t>
            </a:r>
            <a:r>
              <a:rPr lang="fr-CA" sz="2200" dirty="0" smtClean="0"/>
              <a:t>: pour cette opération, les poids du réseau</a:t>
            </a:r>
            <a:r>
              <a:rPr lang="fr-CA" sz="2200" dirty="0" smtClean="0">
                <a:solidFill>
                  <a:srgbClr val="FF0000"/>
                </a:solidFill>
              </a:rPr>
              <a:t> </a:t>
            </a:r>
            <a:r>
              <a:rPr lang="fr-CA" sz="2200" b="1" u="sng" dirty="0" smtClean="0">
                <a:solidFill>
                  <a:srgbClr val="FF0000"/>
                </a:solidFill>
              </a:rPr>
              <a:t>sont gelés</a:t>
            </a:r>
          </a:p>
          <a:p>
            <a:r>
              <a:rPr lang="fr-CA" sz="2200" dirty="0">
                <a:solidFill>
                  <a:srgbClr val="FF0000"/>
                </a:solidFill>
              </a:rPr>
              <a:t> </a:t>
            </a:r>
            <a:r>
              <a:rPr lang="fr-CA" sz="2200" dirty="0" smtClean="0">
                <a:solidFill>
                  <a:srgbClr val="FF0000"/>
                </a:solidFill>
              </a:rPr>
              <a:t>                                         seule l’image d’entrée est modifiée</a:t>
            </a:r>
            <a:endParaRPr lang="en-CA" sz="2200" dirty="0">
              <a:solidFill>
                <a:srgbClr val="FF0000"/>
              </a:solidFill>
            </a:endParaRPr>
          </a:p>
        </p:txBody>
      </p:sp>
      <p:sp>
        <p:nvSpPr>
          <p:cNvPr id="8" name="Rectangle 7"/>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 name="Object 1"/>
          <p:cNvGraphicFramePr>
            <a:graphicFrameLocks noChangeAspect="1"/>
          </p:cNvGraphicFramePr>
          <p:nvPr/>
        </p:nvGraphicFramePr>
        <p:xfrm>
          <a:off x="382588" y="4311650"/>
          <a:ext cx="1635125" cy="334963"/>
        </p:xfrm>
        <a:graphic>
          <a:graphicData uri="http://schemas.openxmlformats.org/presentationml/2006/ole">
            <mc:AlternateContent xmlns:mc="http://schemas.openxmlformats.org/markup-compatibility/2006">
              <mc:Choice xmlns:v="urn:schemas-microsoft-com:vml" Requires="v">
                <p:oleObj spid="_x0000_s906263" name="Equation" r:id="rId7" imgW="1054080" imgH="215640" progId="Equation.3">
                  <p:embed/>
                </p:oleObj>
              </mc:Choice>
              <mc:Fallback>
                <p:oleObj name="Equation" r:id="rId7" imgW="1054080" imgH="215640" progId="Equation.3">
                  <p:embed/>
                  <p:pic>
                    <p:nvPicPr>
                      <p:cNvPr id="2" name="Object 1"/>
                      <p:cNvPicPr/>
                      <p:nvPr/>
                    </p:nvPicPr>
                    <p:blipFill>
                      <a:blip r:embed="rId8"/>
                      <a:stretch>
                        <a:fillRect/>
                      </a:stretch>
                    </p:blipFill>
                    <p:spPr>
                      <a:xfrm>
                        <a:off x="382588" y="4311650"/>
                        <a:ext cx="1635125" cy="334963"/>
                      </a:xfrm>
                      <a:prstGeom prst="rect">
                        <a:avLst/>
                      </a:prstGeom>
                    </p:spPr>
                  </p:pic>
                </p:oleObj>
              </mc:Fallback>
            </mc:AlternateContent>
          </a:graphicData>
        </a:graphic>
      </p:graphicFrame>
    </p:spTree>
    <p:extLst>
      <p:ext uri="{BB962C8B-B14F-4D97-AF65-F5344CB8AC3E}">
        <p14:creationId xmlns:p14="http://schemas.microsoft.com/office/powerpoint/2010/main" val="20893759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582129" y="540327"/>
            <a:ext cx="7705660" cy="5320943"/>
          </a:xfrm>
          <a:prstGeom prst="rect">
            <a:avLst/>
          </a:prstGeom>
          <a:blipFill>
            <a:blip r:embed="rId2" cstate="print"/>
            <a:srcRect/>
            <a:stretch>
              <a:fillRect l="-80552" t="-20589" r="-4344" b="-22449"/>
            </a:stretch>
          </a:blipFill>
        </p:spPr>
        <p:txBody>
          <a:bodyPr wrap="square" lIns="0" tIns="0" rIns="0" bIns="0" rtlCol="0">
            <a:spAutoFit/>
          </a:bodyPr>
          <a:lstStyle/>
          <a:p>
            <a:endParaRPr/>
          </a:p>
        </p:txBody>
      </p:sp>
      <p:sp>
        <p:nvSpPr>
          <p:cNvPr id="5" name="object 5"/>
          <p:cNvSpPr txBox="1"/>
          <p:nvPr/>
        </p:nvSpPr>
        <p:spPr>
          <a:xfrm>
            <a:off x="343419" y="6220333"/>
            <a:ext cx="5691622" cy="190373"/>
          </a:xfrm>
          <a:prstGeom prst="rect">
            <a:avLst/>
          </a:prstGeom>
        </p:spPr>
        <p:txBody>
          <a:bodyPr vert="horz" wrap="square" lIns="0" tIns="0" rIns="0" bIns="0" rtlCol="0">
            <a:spAutoFit/>
          </a:bodyPr>
          <a:lstStyle/>
          <a:p>
            <a:pPr>
              <a:lnSpc>
                <a:spcPts val="625"/>
              </a:lnSpc>
              <a:spcBef>
                <a:spcPts val="0"/>
              </a:spcBef>
              <a:spcAft>
                <a:spcPts val="0"/>
              </a:spcAft>
            </a:pPr>
            <a:r>
              <a:rPr sz="1000" dirty="0">
                <a:solidFill>
                  <a:srgbClr val="000000"/>
                </a:solidFill>
                <a:latin typeface="+mj-lt"/>
                <a:cs typeface="IQFNOR+ArialMT"/>
              </a:rPr>
              <a:t>Simonyan, Vedaldi, and Zisserman, “Deep Inside Convolutional Networks: Visualising Image Classification</a:t>
            </a:r>
          </a:p>
          <a:p>
            <a:pPr>
              <a:lnSpc>
                <a:spcPts val="625"/>
              </a:lnSpc>
              <a:spcBef>
                <a:spcPts val="174"/>
              </a:spcBef>
              <a:spcAft>
                <a:spcPts val="0"/>
              </a:spcAft>
            </a:pPr>
            <a:r>
              <a:rPr sz="1000" dirty="0">
                <a:solidFill>
                  <a:srgbClr val="000000"/>
                </a:solidFill>
                <a:latin typeface="+mj-lt"/>
                <a:cs typeface="IQFNOR+ArialMT"/>
              </a:rPr>
              <a:t>Models and Saliency Maps”, ICLR Workshop 2014</a:t>
            </a:r>
            <a:r>
              <a:rPr sz="1000" dirty="0" smtClean="0">
                <a:solidFill>
                  <a:srgbClr val="000000"/>
                </a:solidFill>
                <a:latin typeface="+mj-lt"/>
                <a:cs typeface="IQFNOR+ArialMT"/>
              </a:rPr>
              <a:t>.</a:t>
            </a:r>
            <a:endParaRPr sz="1000" dirty="0">
              <a:solidFill>
                <a:srgbClr val="000000"/>
              </a:solidFill>
              <a:latin typeface="+mj-lt"/>
              <a:cs typeface="IQFNOR+ArialMT"/>
            </a:endParaRPr>
          </a:p>
        </p:txBody>
      </p:sp>
    </p:spTree>
    <p:extLst>
      <p:ext uri="{BB962C8B-B14F-4D97-AF65-F5344CB8AC3E}">
        <p14:creationId xmlns:p14="http://schemas.microsoft.com/office/powerpoint/2010/main" val="6205467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57924" y="5595014"/>
            <a:ext cx="5168982" cy="243656"/>
          </a:xfrm>
          <a:prstGeom prst="rect">
            <a:avLst/>
          </a:prstGeom>
        </p:spPr>
        <p:txBody>
          <a:bodyPr vert="horz" wrap="square" lIns="0" tIns="0" rIns="0" bIns="0" rtlCol="0">
            <a:spAutoFit/>
          </a:bodyPr>
          <a:lstStyle/>
          <a:p>
            <a:pPr>
              <a:lnSpc>
                <a:spcPts val="1875"/>
              </a:lnSpc>
              <a:spcBef>
                <a:spcPts val="0"/>
              </a:spcBef>
              <a:spcAft>
                <a:spcPts val="0"/>
              </a:spcAft>
            </a:pPr>
            <a:r>
              <a:rPr sz="1800" dirty="0">
                <a:solidFill>
                  <a:srgbClr val="FFFFFF"/>
                </a:solidFill>
                <a:latin typeface="IQFNOR+ArialMT"/>
                <a:cs typeface="IQFNOR+ArialMT"/>
              </a:rPr>
              <a:t>Fei-Fei Li &amp; Justin Johnson &amp; Serena Yeung</a:t>
            </a:r>
          </a:p>
        </p:txBody>
      </p:sp>
      <p:sp>
        <p:nvSpPr>
          <p:cNvPr id="7" name="object 7"/>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1442" dirty="0">
                <a:solidFill>
                  <a:srgbClr val="FFFFFF"/>
                </a:solidFill>
                <a:latin typeface="IQFNOR+ArialMT"/>
                <a:cs typeface="IQFNOR+ArialMT"/>
              </a:rPr>
              <a:t> </a:t>
            </a:r>
            <a:r>
              <a:rPr sz="2000" dirty="0">
                <a:solidFill>
                  <a:srgbClr val="FFFFFF"/>
                </a:solidFill>
                <a:latin typeface="IQFNOR+ArialMT"/>
                <a:cs typeface="IQFNOR+ArialMT"/>
              </a:rPr>
              <a:t>25</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pic>
        <p:nvPicPr>
          <p:cNvPr id="8" name="Picture 7"/>
          <p:cNvPicPr>
            <a:picLocks noChangeAspect="1"/>
          </p:cNvPicPr>
          <p:nvPr/>
        </p:nvPicPr>
        <p:blipFill rotWithShape="1">
          <a:blip r:embed="rId2"/>
          <a:srcRect l="23333" t="29808" r="26250" b="22500"/>
          <a:stretch/>
        </p:blipFill>
        <p:spPr>
          <a:xfrm>
            <a:off x="389111" y="2045429"/>
            <a:ext cx="8355878" cy="4281524"/>
          </a:xfrm>
          <a:prstGeom prst="rect">
            <a:avLst/>
          </a:prstGeom>
        </p:spPr>
      </p:pic>
      <p:sp>
        <p:nvSpPr>
          <p:cNvPr id="9" name="object 5"/>
          <p:cNvSpPr txBox="1"/>
          <p:nvPr/>
        </p:nvSpPr>
        <p:spPr>
          <a:xfrm>
            <a:off x="512215" y="540659"/>
            <a:ext cx="6736483" cy="1166986"/>
          </a:xfrm>
          <a:prstGeom prst="rect">
            <a:avLst/>
          </a:prstGeom>
        </p:spPr>
        <p:txBody>
          <a:bodyPr vert="horz" wrap="square" lIns="0" tIns="0" rIns="0" bIns="0" rtlCol="0">
            <a:spAutoFit/>
          </a:bodyPr>
          <a:lstStyle/>
          <a:p>
            <a:pPr>
              <a:lnSpc>
                <a:spcPts val="1458"/>
              </a:lnSpc>
              <a:spcBef>
                <a:spcPts val="0"/>
              </a:spcBef>
              <a:spcAft>
                <a:spcPts val="0"/>
              </a:spcAft>
            </a:pPr>
            <a:r>
              <a:rPr lang="fr-CA" sz="2000" dirty="0" smtClean="0">
                <a:solidFill>
                  <a:srgbClr val="000000"/>
                </a:solidFill>
                <a:latin typeface="+mj-lt"/>
                <a:cs typeface="IQFNOR+ArialMT"/>
              </a:rPr>
              <a:t>On peut améliorer les résultats.  À chaque itération:</a:t>
            </a:r>
          </a:p>
          <a:p>
            <a:pPr>
              <a:lnSpc>
                <a:spcPts val="1458"/>
              </a:lnSpc>
              <a:spcBef>
                <a:spcPts val="0"/>
              </a:spcBef>
              <a:spcAft>
                <a:spcPts val="0"/>
              </a:spcAft>
            </a:pPr>
            <a:endParaRPr lang="fr-CA" sz="2000" dirty="0" smtClean="0">
              <a:solidFill>
                <a:srgbClr val="000000"/>
              </a:solidFill>
              <a:latin typeface="+mj-lt"/>
              <a:cs typeface="IQFNOR+ArialMT"/>
            </a:endParaRPr>
          </a:p>
          <a:p>
            <a:pPr>
              <a:lnSpc>
                <a:spcPts val="1458"/>
              </a:lnSpc>
              <a:spcBef>
                <a:spcPts val="0"/>
              </a:spcBef>
              <a:spcAft>
                <a:spcPts val="0"/>
              </a:spcAft>
            </a:pPr>
            <a:endParaRPr lang="fr-CA" sz="2000" dirty="0" smtClean="0">
              <a:solidFill>
                <a:srgbClr val="000000"/>
              </a:solidFill>
              <a:latin typeface="+mj-lt"/>
              <a:cs typeface="IQFNOR+ArialMT"/>
            </a:endParaRPr>
          </a:p>
          <a:p>
            <a:pPr>
              <a:lnSpc>
                <a:spcPts val="1458"/>
              </a:lnSpc>
              <a:spcBef>
                <a:spcPts val="0"/>
              </a:spcBef>
              <a:spcAft>
                <a:spcPts val="0"/>
              </a:spcAft>
            </a:pPr>
            <a:r>
              <a:rPr sz="2000" dirty="0" smtClean="0">
                <a:solidFill>
                  <a:srgbClr val="000000"/>
                </a:solidFill>
                <a:latin typeface="+mj-lt"/>
                <a:cs typeface="IQFNOR+ArialMT"/>
              </a:rPr>
              <a:t>(</a:t>
            </a:r>
            <a:r>
              <a:rPr sz="2000" dirty="0">
                <a:solidFill>
                  <a:srgbClr val="000000"/>
                </a:solidFill>
                <a:latin typeface="+mj-lt"/>
                <a:cs typeface="IQFNOR+ArialMT"/>
              </a:rPr>
              <a:t>1)</a:t>
            </a:r>
            <a:r>
              <a:rPr sz="2000" spc="1410" dirty="0">
                <a:solidFill>
                  <a:srgbClr val="000000"/>
                </a:solidFill>
                <a:latin typeface="+mj-lt"/>
                <a:cs typeface="IQFNOR+ArialMT"/>
              </a:rPr>
              <a:t> </a:t>
            </a:r>
            <a:r>
              <a:rPr lang="fr-CA" sz="2000" dirty="0" smtClean="0">
                <a:solidFill>
                  <a:srgbClr val="000000"/>
                </a:solidFill>
                <a:latin typeface="+mj-lt"/>
                <a:cs typeface="IQFNOR+ArialMT"/>
              </a:rPr>
              <a:t>Ajouter un </a:t>
            </a:r>
            <a:r>
              <a:rPr lang="fr-CA" sz="2000" b="1" dirty="0" smtClean="0">
                <a:solidFill>
                  <a:srgbClr val="FF0000"/>
                </a:solidFill>
                <a:latin typeface="+mj-lt"/>
                <a:cs typeface="IQFNOR+ArialMT"/>
              </a:rPr>
              <a:t>flou gaussien</a:t>
            </a:r>
            <a:r>
              <a:rPr lang="fr-CA" sz="2000" dirty="0" smtClean="0">
                <a:solidFill>
                  <a:srgbClr val="000000"/>
                </a:solidFill>
                <a:latin typeface="+mj-lt"/>
                <a:cs typeface="IQFNOR+ArialMT"/>
              </a:rPr>
              <a:t> à l’image à chaque itération</a:t>
            </a:r>
          </a:p>
          <a:p>
            <a:pPr>
              <a:lnSpc>
                <a:spcPts val="1458"/>
              </a:lnSpc>
              <a:spcBef>
                <a:spcPts val="0"/>
              </a:spcBef>
              <a:spcAft>
                <a:spcPts val="0"/>
              </a:spcAft>
            </a:pPr>
            <a:endParaRPr sz="2000" dirty="0">
              <a:solidFill>
                <a:srgbClr val="000000"/>
              </a:solidFill>
              <a:latin typeface="+mj-lt"/>
              <a:cs typeface="IQFNOR+ArialMT"/>
            </a:endParaRPr>
          </a:p>
          <a:p>
            <a:pPr>
              <a:lnSpc>
                <a:spcPts val="1458"/>
              </a:lnSpc>
              <a:spcBef>
                <a:spcPts val="141"/>
              </a:spcBef>
              <a:spcAft>
                <a:spcPts val="0"/>
              </a:spcAft>
            </a:pPr>
            <a:r>
              <a:rPr sz="2000" dirty="0">
                <a:solidFill>
                  <a:srgbClr val="000000"/>
                </a:solidFill>
                <a:latin typeface="+mj-lt"/>
                <a:cs typeface="IQFNOR+ArialMT"/>
              </a:rPr>
              <a:t>(</a:t>
            </a:r>
            <a:r>
              <a:rPr sz="2000" dirty="0" smtClean="0">
                <a:solidFill>
                  <a:srgbClr val="000000"/>
                </a:solidFill>
                <a:latin typeface="+mj-lt"/>
                <a:cs typeface="IQFNOR+ArialMT"/>
              </a:rPr>
              <a:t>2)</a:t>
            </a:r>
            <a:r>
              <a:rPr lang="fr-CA" sz="2000" dirty="0" smtClean="0">
                <a:solidFill>
                  <a:srgbClr val="000000"/>
                </a:solidFill>
                <a:latin typeface="+mj-lt"/>
                <a:cs typeface="IQFNOR+ArialMT"/>
              </a:rPr>
              <a:t>    </a:t>
            </a:r>
            <a:r>
              <a:rPr lang="fr-CA" sz="2000" b="1" dirty="0" smtClean="0">
                <a:solidFill>
                  <a:srgbClr val="FF0000"/>
                </a:solidFill>
                <a:latin typeface="+mj-lt"/>
                <a:cs typeface="IQFNOR+ArialMT"/>
              </a:rPr>
              <a:t>Forcer à 0</a:t>
            </a:r>
            <a:r>
              <a:rPr lang="fr-CA" sz="2000" dirty="0" smtClean="0">
                <a:solidFill>
                  <a:srgbClr val="000000"/>
                </a:solidFill>
                <a:latin typeface="+mj-lt"/>
                <a:cs typeface="IQFNOR+ArialMT"/>
              </a:rPr>
              <a:t> les pixels ayant une petite valeur</a:t>
            </a:r>
            <a:endParaRPr sz="2000" dirty="0">
              <a:solidFill>
                <a:srgbClr val="000000"/>
              </a:solidFill>
              <a:latin typeface="+mj-lt"/>
              <a:cs typeface="IQFNOR+ArialMT"/>
            </a:endParaRPr>
          </a:p>
        </p:txBody>
      </p:sp>
    </p:spTree>
    <p:extLst>
      <p:ext uri="{BB962C8B-B14F-4D97-AF65-F5344CB8AC3E}">
        <p14:creationId xmlns:p14="http://schemas.microsoft.com/office/powerpoint/2010/main" val="394536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290944" y="689956"/>
            <a:ext cx="8537171" cy="5120640"/>
          </a:xfrm>
          <a:prstGeom prst="rect">
            <a:avLst/>
          </a:prstGeom>
          <a:blipFill>
            <a:blip r:embed="rId2" cstate="print"/>
            <a:srcRect/>
            <a:stretch>
              <a:fillRect l="-4862" t="-25524" r="-6862" b="-20107"/>
            </a:stretch>
          </a:blipFill>
        </p:spPr>
        <p:txBody>
          <a:bodyPr wrap="square" lIns="0" tIns="0" rIns="0" bIns="0" rtlCol="0">
            <a:spAutoFit/>
          </a:bodyPr>
          <a:lstStyle/>
          <a:p>
            <a:endParaRPr/>
          </a:p>
        </p:txBody>
      </p:sp>
      <p:sp>
        <p:nvSpPr>
          <p:cNvPr id="5" name="object 5"/>
          <p:cNvSpPr txBox="1"/>
          <p:nvPr/>
        </p:nvSpPr>
        <p:spPr>
          <a:xfrm>
            <a:off x="460833" y="6413647"/>
            <a:ext cx="6430417" cy="87781"/>
          </a:xfrm>
          <a:prstGeom prst="rect">
            <a:avLst/>
          </a:prstGeom>
        </p:spPr>
        <p:txBody>
          <a:bodyPr vert="horz" wrap="square" lIns="0" tIns="0" rIns="0" bIns="0" rtlCol="0">
            <a:spAutoFit/>
          </a:bodyPr>
          <a:lstStyle/>
          <a:p>
            <a:pPr>
              <a:lnSpc>
                <a:spcPts val="625"/>
              </a:lnSpc>
              <a:spcBef>
                <a:spcPts val="0"/>
              </a:spcBef>
              <a:spcAft>
                <a:spcPts val="0"/>
              </a:spcAft>
            </a:pPr>
            <a:r>
              <a:rPr sz="1000" dirty="0">
                <a:solidFill>
                  <a:srgbClr val="000000"/>
                </a:solidFill>
                <a:latin typeface="+mj-lt"/>
                <a:cs typeface="IQFNOR+ArialMT"/>
              </a:rPr>
              <a:t>Yosinski et al, “Understanding Neural Networks Through Deep Visualization”, ICML DL Workshop 2014</a:t>
            </a:r>
            <a:r>
              <a:rPr sz="1000" dirty="0" smtClean="0">
                <a:solidFill>
                  <a:srgbClr val="000000"/>
                </a:solidFill>
                <a:latin typeface="+mj-lt"/>
                <a:cs typeface="IQFNOR+ArialMT"/>
              </a:rPr>
              <a:t>.</a:t>
            </a:r>
            <a:endParaRPr sz="1000" dirty="0">
              <a:solidFill>
                <a:srgbClr val="000000"/>
              </a:solidFill>
              <a:latin typeface="+mj-lt"/>
              <a:cs typeface="IQFNOR+ArialMT"/>
            </a:endParaRPr>
          </a:p>
        </p:txBody>
      </p:sp>
    </p:spTree>
    <p:extLst>
      <p:ext uri="{BB962C8B-B14F-4D97-AF65-F5344CB8AC3E}">
        <p14:creationId xmlns:p14="http://schemas.microsoft.com/office/powerpoint/2010/main" val="28423413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129" y="6172338"/>
            <a:ext cx="6567055" cy="369332"/>
          </a:xfrm>
          <a:prstGeom prst="rect">
            <a:avLst/>
          </a:prstGeom>
        </p:spPr>
        <p:txBody>
          <a:bodyPr wrap="square">
            <a:spAutoFit/>
          </a:bodyPr>
          <a:lstStyle/>
          <a:p>
            <a:r>
              <a:rPr lang="en-CA" sz="1800" dirty="0"/>
              <a:t>https://distill.pub/2017/feature-visualization/</a:t>
            </a:r>
          </a:p>
        </p:txBody>
      </p:sp>
      <p:pic>
        <p:nvPicPr>
          <p:cNvPr id="3" name="Picture 2"/>
          <p:cNvPicPr>
            <a:picLocks noChangeAspect="1"/>
          </p:cNvPicPr>
          <p:nvPr/>
        </p:nvPicPr>
        <p:blipFill rotWithShape="1">
          <a:blip r:embed="rId2"/>
          <a:srcRect l="30521" t="34038" r="31771" b="33846"/>
          <a:stretch/>
        </p:blipFill>
        <p:spPr>
          <a:xfrm>
            <a:off x="269468" y="1898650"/>
            <a:ext cx="8277631" cy="3818686"/>
          </a:xfrm>
          <a:prstGeom prst="rect">
            <a:avLst/>
          </a:prstGeom>
        </p:spPr>
      </p:pic>
      <p:sp>
        <p:nvSpPr>
          <p:cNvPr id="8" name="Rectangle 7"/>
          <p:cNvSpPr/>
          <p:nvPr/>
        </p:nvSpPr>
        <p:spPr>
          <a:xfrm>
            <a:off x="269469" y="520046"/>
            <a:ext cx="8813571" cy="1015663"/>
          </a:xfrm>
          <a:prstGeom prst="rect">
            <a:avLst/>
          </a:prstGeom>
        </p:spPr>
        <p:txBody>
          <a:bodyPr wrap="square">
            <a:spAutoFit/>
          </a:bodyPr>
          <a:lstStyle/>
          <a:p>
            <a:r>
              <a:rPr lang="fr-CA" dirty="0" smtClean="0"/>
              <a:t>Et la recherche continue!  </a:t>
            </a:r>
          </a:p>
          <a:p>
            <a:endParaRPr lang="fr-CA" sz="1800" dirty="0"/>
          </a:p>
          <a:p>
            <a:r>
              <a:rPr lang="fr-CA" sz="1800" dirty="0" smtClean="0"/>
              <a:t>La visualisation de réseaux de neurones est un sujet de recherche actif!</a:t>
            </a:r>
            <a:endParaRPr lang="en-CA" sz="1800" dirty="0"/>
          </a:p>
        </p:txBody>
      </p:sp>
    </p:spTree>
    <p:extLst>
      <p:ext uri="{BB962C8B-B14F-4D97-AF65-F5344CB8AC3E}">
        <p14:creationId xmlns:p14="http://schemas.microsoft.com/office/powerpoint/2010/main" val="35156814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129" y="6172338"/>
            <a:ext cx="6567055" cy="369332"/>
          </a:xfrm>
          <a:prstGeom prst="rect">
            <a:avLst/>
          </a:prstGeom>
        </p:spPr>
        <p:txBody>
          <a:bodyPr wrap="square">
            <a:spAutoFit/>
          </a:bodyPr>
          <a:lstStyle/>
          <a:p>
            <a:r>
              <a:rPr lang="en-CA" sz="1800" dirty="0"/>
              <a:t>https://distill.pub/2017/feature-visualization/</a:t>
            </a:r>
          </a:p>
        </p:txBody>
      </p:sp>
      <p:sp>
        <p:nvSpPr>
          <p:cNvPr id="8" name="Rectangle 7"/>
          <p:cNvSpPr/>
          <p:nvPr/>
        </p:nvSpPr>
        <p:spPr>
          <a:xfrm>
            <a:off x="269469" y="520046"/>
            <a:ext cx="8813571" cy="1015663"/>
          </a:xfrm>
          <a:prstGeom prst="rect">
            <a:avLst/>
          </a:prstGeom>
        </p:spPr>
        <p:txBody>
          <a:bodyPr wrap="square">
            <a:spAutoFit/>
          </a:bodyPr>
          <a:lstStyle/>
          <a:p>
            <a:r>
              <a:rPr lang="fr-CA" dirty="0" smtClean="0"/>
              <a:t>Et la recherche continue!  </a:t>
            </a:r>
          </a:p>
          <a:p>
            <a:endParaRPr lang="fr-CA" sz="1800" dirty="0"/>
          </a:p>
          <a:p>
            <a:r>
              <a:rPr lang="fr-CA" sz="1800" dirty="0" smtClean="0"/>
              <a:t>La visualisation de réseaux de neurones est un sujet de recherche actif!</a:t>
            </a:r>
            <a:endParaRPr lang="en-CA" sz="1800" dirty="0"/>
          </a:p>
        </p:txBody>
      </p:sp>
      <p:pic>
        <p:nvPicPr>
          <p:cNvPr id="4" name="Picture 3"/>
          <p:cNvPicPr>
            <a:picLocks noChangeAspect="1"/>
          </p:cNvPicPr>
          <p:nvPr/>
        </p:nvPicPr>
        <p:blipFill rotWithShape="1">
          <a:blip r:embed="rId2"/>
          <a:srcRect l="30833" t="16173" r="31528" b="62963"/>
          <a:stretch/>
        </p:blipFill>
        <p:spPr>
          <a:xfrm>
            <a:off x="914400" y="2146300"/>
            <a:ext cx="6883400" cy="2146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4292600"/>
            <a:ext cx="6705600" cy="1619250"/>
          </a:xfrm>
          <a:prstGeom prst="rect">
            <a:avLst/>
          </a:prstGeom>
        </p:spPr>
      </p:pic>
    </p:spTree>
    <p:extLst>
      <p:ext uri="{BB962C8B-B14F-4D97-AF65-F5344CB8AC3E}">
        <p14:creationId xmlns:p14="http://schemas.microsoft.com/office/powerpoint/2010/main" val="1086659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06" y="2747417"/>
            <a:ext cx="5209776" cy="150385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57923" y="93424"/>
            <a:ext cx="8911261" cy="7636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bodyPr>
          <a:lstStyle>
            <a:lvl1pPr lvl="0" algn="ctr" rtl="0" eaLnBrk="0" fontAlgn="base" hangingPunct="0">
              <a:spcBef>
                <a:spcPts val="0"/>
              </a:spcBef>
              <a:spcAft>
                <a:spcPts val="0"/>
              </a:spcAft>
              <a:buSzPts val="4200"/>
              <a:buNone/>
              <a:defRPr sz="4200">
                <a:solidFill>
                  <a:schemeClr val="tx2"/>
                </a:solidFill>
                <a:latin typeface="+mj-lt"/>
                <a:ea typeface="+mj-ea"/>
                <a:cs typeface="+mj-cs"/>
              </a:defRPr>
            </a:lvl1pPr>
            <a:lvl2pPr lvl="1" algn="ctr" rtl="0" eaLnBrk="0" fontAlgn="base" hangingPunct="0">
              <a:spcBef>
                <a:spcPts val="0"/>
              </a:spcBef>
              <a:spcAft>
                <a:spcPts val="0"/>
              </a:spcAft>
              <a:buSzPts val="2800"/>
              <a:buNone/>
              <a:defRPr sz="4400">
                <a:solidFill>
                  <a:schemeClr val="tx2"/>
                </a:solidFill>
                <a:latin typeface="Times New Roman" pitchFamily="18" charset="0"/>
              </a:defRPr>
            </a:lvl2pPr>
            <a:lvl3pPr lvl="2" algn="ctr" rtl="0" eaLnBrk="0" fontAlgn="base" hangingPunct="0">
              <a:spcBef>
                <a:spcPts val="0"/>
              </a:spcBef>
              <a:spcAft>
                <a:spcPts val="0"/>
              </a:spcAft>
              <a:buSzPts val="2800"/>
              <a:buNone/>
              <a:defRPr sz="4400">
                <a:solidFill>
                  <a:schemeClr val="tx2"/>
                </a:solidFill>
                <a:latin typeface="Times New Roman" pitchFamily="18" charset="0"/>
              </a:defRPr>
            </a:lvl3pPr>
            <a:lvl4pPr lvl="3" algn="ctr" rtl="0" eaLnBrk="0" fontAlgn="base" hangingPunct="0">
              <a:spcBef>
                <a:spcPts val="0"/>
              </a:spcBef>
              <a:spcAft>
                <a:spcPts val="0"/>
              </a:spcAft>
              <a:buSzPts val="2800"/>
              <a:buNone/>
              <a:defRPr sz="4400">
                <a:solidFill>
                  <a:schemeClr val="tx2"/>
                </a:solidFill>
                <a:latin typeface="Times New Roman" pitchFamily="18" charset="0"/>
              </a:defRPr>
            </a:lvl4pPr>
            <a:lvl5pPr lvl="4" algn="ctr" rtl="0" eaLnBrk="0" fontAlgn="base" hangingPunct="0">
              <a:spcBef>
                <a:spcPts val="0"/>
              </a:spcBef>
              <a:spcAft>
                <a:spcPts val="0"/>
              </a:spcAft>
              <a:buSzPts val="2800"/>
              <a:buNone/>
              <a:defRPr sz="4400">
                <a:solidFill>
                  <a:schemeClr val="tx2"/>
                </a:solidFill>
                <a:latin typeface="Times New Roman" pitchFamily="18" charset="0"/>
              </a:defRPr>
            </a:lvl5pPr>
            <a:lvl6pPr marL="457200" lvl="5" algn="ctr" rtl="0" fontAlgn="base">
              <a:spcBef>
                <a:spcPts val="0"/>
              </a:spcBef>
              <a:spcAft>
                <a:spcPts val="0"/>
              </a:spcAft>
              <a:buSzPts val="2800"/>
              <a:buNone/>
              <a:defRPr sz="4400">
                <a:solidFill>
                  <a:schemeClr val="tx2"/>
                </a:solidFill>
                <a:latin typeface="Times New Roman" pitchFamily="18" charset="0"/>
              </a:defRPr>
            </a:lvl6pPr>
            <a:lvl7pPr marL="914400" lvl="6" algn="ctr" rtl="0" fontAlgn="base">
              <a:spcBef>
                <a:spcPts val="0"/>
              </a:spcBef>
              <a:spcAft>
                <a:spcPts val="0"/>
              </a:spcAft>
              <a:buSzPts val="2800"/>
              <a:buNone/>
              <a:defRPr sz="4400">
                <a:solidFill>
                  <a:schemeClr val="tx2"/>
                </a:solidFill>
                <a:latin typeface="Times New Roman" pitchFamily="18" charset="0"/>
              </a:defRPr>
            </a:lvl7pPr>
            <a:lvl8pPr marL="1371600" lvl="7" algn="ctr" rtl="0" fontAlgn="base">
              <a:spcBef>
                <a:spcPts val="0"/>
              </a:spcBef>
              <a:spcAft>
                <a:spcPts val="0"/>
              </a:spcAft>
              <a:buSzPts val="2800"/>
              <a:buNone/>
              <a:defRPr sz="4400">
                <a:solidFill>
                  <a:schemeClr val="tx2"/>
                </a:solidFill>
                <a:latin typeface="Times New Roman" pitchFamily="18" charset="0"/>
              </a:defRPr>
            </a:lvl8pPr>
            <a:lvl9pPr marL="1828800" lvl="8" algn="ctr" rtl="0" fontAlgn="base">
              <a:spcBef>
                <a:spcPts val="0"/>
              </a:spcBef>
              <a:spcAft>
                <a:spcPts val="0"/>
              </a:spcAft>
              <a:buSzPts val="2800"/>
              <a:buNone/>
              <a:defRPr sz="4400">
                <a:solidFill>
                  <a:schemeClr val="tx2"/>
                </a:solidFill>
                <a:latin typeface="Times New Roman" pitchFamily="18" charset="0"/>
              </a:defRPr>
            </a:lvl9pPr>
          </a:lstStyle>
          <a:p>
            <a:pPr algn="l"/>
            <a:r>
              <a:rPr lang="fr-CA" sz="3600" i="1" kern="0" dirty="0" err="1" smtClean="0"/>
              <a:t>Deep</a:t>
            </a:r>
            <a:r>
              <a:rPr lang="fr-CA" sz="3600" i="1" kern="0" dirty="0" smtClean="0"/>
              <a:t> </a:t>
            </a:r>
            <a:r>
              <a:rPr lang="fr-CA" sz="3600" i="1" kern="0" dirty="0" err="1" smtClean="0"/>
              <a:t>dream</a:t>
            </a:r>
            <a:r>
              <a:rPr lang="fr-CA" sz="3600" kern="0" dirty="0" smtClean="0"/>
              <a:t> : même opération mais partant d’une image réelle</a:t>
            </a:r>
          </a:p>
        </p:txBody>
      </p:sp>
      <p:pic>
        <p:nvPicPr>
          <p:cNvPr id="12" name="Picture 2"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894" y="2900856"/>
            <a:ext cx="1650033" cy="1196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H="1">
            <a:off x="2131806" y="4522729"/>
            <a:ext cx="5209776" cy="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4" name="Object 3"/>
          <p:cNvGraphicFramePr>
            <a:graphicFrameLocks noChangeAspect="1"/>
          </p:cNvGraphicFramePr>
          <p:nvPr/>
        </p:nvGraphicFramePr>
        <p:xfrm>
          <a:off x="7673975" y="2577551"/>
          <a:ext cx="254000" cy="1828800"/>
        </p:xfrm>
        <a:graphic>
          <a:graphicData uri="http://schemas.openxmlformats.org/presentationml/2006/ole">
            <mc:AlternateContent xmlns:mc="http://schemas.openxmlformats.org/markup-compatibility/2006">
              <mc:Choice xmlns:v="urn:schemas-microsoft-com:vml" Requires="v">
                <p:oleObj spid="_x0000_s907287" name="Equation" r:id="rId5" imgW="253800" imgH="1828800" progId="Equation.3">
                  <p:embed/>
                </p:oleObj>
              </mc:Choice>
              <mc:Fallback>
                <p:oleObj name="Equation" r:id="rId5" imgW="253800" imgH="1828800" progId="Equation.3">
                  <p:embed/>
                  <p:pic>
                    <p:nvPicPr>
                      <p:cNvPr id="4" name="Object 3"/>
                      <p:cNvPicPr/>
                      <p:nvPr/>
                    </p:nvPicPr>
                    <p:blipFill>
                      <a:blip r:embed="rId6"/>
                      <a:stretch>
                        <a:fillRect/>
                      </a:stretch>
                    </p:blipFill>
                    <p:spPr>
                      <a:xfrm>
                        <a:off x="7673975" y="2577551"/>
                        <a:ext cx="254000" cy="1828800"/>
                      </a:xfrm>
                      <a:prstGeom prst="rect">
                        <a:avLst/>
                      </a:prstGeom>
                    </p:spPr>
                  </p:pic>
                </p:oleObj>
              </mc:Fallback>
            </mc:AlternateContent>
          </a:graphicData>
        </a:graphic>
      </p:graphicFrame>
      <p:sp>
        <p:nvSpPr>
          <p:cNvPr id="16" name="TextBox 15"/>
          <p:cNvSpPr txBox="1"/>
          <p:nvPr/>
        </p:nvSpPr>
        <p:spPr>
          <a:xfrm>
            <a:off x="0" y="5343561"/>
            <a:ext cx="8869287" cy="769441"/>
          </a:xfrm>
          <a:prstGeom prst="rect">
            <a:avLst/>
          </a:prstGeom>
          <a:noFill/>
        </p:spPr>
        <p:txBody>
          <a:bodyPr wrap="none" rtlCol="0">
            <a:spAutoFit/>
          </a:bodyPr>
          <a:lstStyle/>
          <a:p>
            <a:r>
              <a:rPr lang="fr-CA" sz="2200" b="1" dirty="0" smtClean="0">
                <a:solidFill>
                  <a:srgbClr val="FF0000"/>
                </a:solidFill>
              </a:rPr>
              <a:t>NOTE IMPORTANTE</a:t>
            </a:r>
            <a:r>
              <a:rPr lang="fr-CA" sz="2200" dirty="0" smtClean="0"/>
              <a:t>: pour cette opération, les poids du réseau</a:t>
            </a:r>
            <a:r>
              <a:rPr lang="fr-CA" sz="2200" dirty="0" smtClean="0">
                <a:solidFill>
                  <a:srgbClr val="FF0000"/>
                </a:solidFill>
              </a:rPr>
              <a:t> </a:t>
            </a:r>
            <a:r>
              <a:rPr lang="fr-CA" sz="2200" b="1" u="sng" dirty="0" smtClean="0">
                <a:solidFill>
                  <a:srgbClr val="FF0000"/>
                </a:solidFill>
              </a:rPr>
              <a:t>sont gelés</a:t>
            </a:r>
          </a:p>
          <a:p>
            <a:r>
              <a:rPr lang="fr-CA" sz="2200" dirty="0">
                <a:solidFill>
                  <a:srgbClr val="FF0000"/>
                </a:solidFill>
              </a:rPr>
              <a:t> </a:t>
            </a:r>
            <a:r>
              <a:rPr lang="fr-CA" sz="2200" dirty="0" smtClean="0">
                <a:solidFill>
                  <a:srgbClr val="FF0000"/>
                </a:solidFill>
              </a:rPr>
              <a:t>                                         seule l’image d’entrée est modifiée</a:t>
            </a:r>
            <a:endParaRPr lang="en-CA" sz="2200" dirty="0">
              <a:solidFill>
                <a:srgbClr val="FF0000"/>
              </a:solidFill>
            </a:endParaRPr>
          </a:p>
        </p:txBody>
      </p:sp>
      <p:sp>
        <p:nvSpPr>
          <p:cNvPr id="8" name="Rectangle 7"/>
          <p:cNvSpPr/>
          <p:nvPr/>
        </p:nvSpPr>
        <p:spPr>
          <a:xfrm>
            <a:off x="332509" y="2892829"/>
            <a:ext cx="1694974" cy="1205346"/>
          </a:xfrm>
          <a:prstGeom prst="rect">
            <a:avLst/>
          </a:prstGeom>
          <a:solidFill>
            <a:schemeClr val="bg2">
              <a:lumMod val="40000"/>
              <a:lumOff val="6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 name="Object 1"/>
          <p:cNvGraphicFramePr>
            <a:graphicFrameLocks noChangeAspect="1"/>
          </p:cNvGraphicFramePr>
          <p:nvPr>
            <p:extLst>
              <p:ext uri="{D42A27DB-BD31-4B8C-83A1-F6EECF244321}">
                <p14:modId xmlns:p14="http://schemas.microsoft.com/office/powerpoint/2010/main" val="4216043811"/>
              </p:ext>
            </p:extLst>
          </p:nvPr>
        </p:nvGraphicFramePr>
        <p:xfrm>
          <a:off x="658813" y="4311650"/>
          <a:ext cx="1082675" cy="334963"/>
        </p:xfrm>
        <a:graphic>
          <a:graphicData uri="http://schemas.openxmlformats.org/presentationml/2006/ole">
            <mc:AlternateContent xmlns:mc="http://schemas.openxmlformats.org/markup-compatibility/2006">
              <mc:Choice xmlns:v="urn:schemas-microsoft-com:vml" Requires="v">
                <p:oleObj spid="_x0000_s907288" name="Equation" r:id="rId7" imgW="698400" imgH="215640" progId="Equation.3">
                  <p:embed/>
                </p:oleObj>
              </mc:Choice>
              <mc:Fallback>
                <p:oleObj name="Equation" r:id="rId7" imgW="698400" imgH="215640" progId="Equation.3">
                  <p:embed/>
                  <p:pic>
                    <p:nvPicPr>
                      <p:cNvPr id="2" name="Object 1"/>
                      <p:cNvPicPr/>
                      <p:nvPr/>
                    </p:nvPicPr>
                    <p:blipFill>
                      <a:blip r:embed="rId8"/>
                      <a:stretch>
                        <a:fillRect/>
                      </a:stretch>
                    </p:blipFill>
                    <p:spPr>
                      <a:xfrm>
                        <a:off x="658813" y="4311650"/>
                        <a:ext cx="1082675" cy="334963"/>
                      </a:xfrm>
                      <a:prstGeom prst="rect">
                        <a:avLst/>
                      </a:prstGeom>
                    </p:spPr>
                  </p:pic>
                </p:oleObj>
              </mc:Fallback>
            </mc:AlternateContent>
          </a:graphicData>
        </a:graphic>
      </p:graphicFrame>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509" y="2892828"/>
            <a:ext cx="1685203" cy="1219485"/>
          </a:xfrm>
          <a:prstGeom prst="rect">
            <a:avLst/>
          </a:prstGeom>
        </p:spPr>
      </p:pic>
    </p:spTree>
    <p:extLst>
      <p:ext uri="{BB962C8B-B14F-4D97-AF65-F5344CB8AC3E}">
        <p14:creationId xmlns:p14="http://schemas.microsoft.com/office/powerpoint/2010/main" val="35961498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57924" y="5595014"/>
            <a:ext cx="5168982" cy="243656"/>
          </a:xfrm>
          <a:prstGeom prst="rect">
            <a:avLst/>
          </a:prstGeom>
        </p:spPr>
        <p:txBody>
          <a:bodyPr vert="horz" wrap="square" lIns="0" tIns="0" rIns="0" bIns="0" rtlCol="0">
            <a:spAutoFit/>
          </a:bodyPr>
          <a:lstStyle/>
          <a:p>
            <a:pPr>
              <a:lnSpc>
                <a:spcPts val="1875"/>
              </a:lnSpc>
              <a:spcBef>
                <a:spcPts val="0"/>
              </a:spcBef>
              <a:spcAft>
                <a:spcPts val="0"/>
              </a:spcAft>
            </a:pPr>
            <a:r>
              <a:rPr sz="1800" dirty="0">
                <a:solidFill>
                  <a:srgbClr val="FFFFFF"/>
                </a:solidFill>
                <a:latin typeface="IQFNOR+ArialMT"/>
                <a:cs typeface="IQFNOR+ArialMT"/>
              </a:rPr>
              <a:t>Fei-Fei Li &amp; Justin Johnson &amp; Serena Yeung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08485" cy="390636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515" y="2951636"/>
            <a:ext cx="5208485" cy="3906364"/>
          </a:xfrm>
          <a:prstGeom prst="rect">
            <a:avLst/>
          </a:prstGeom>
        </p:spPr>
      </p:pic>
    </p:spTree>
    <p:extLst>
      <p:ext uri="{BB962C8B-B14F-4D97-AF65-F5344CB8AC3E}">
        <p14:creationId xmlns:p14="http://schemas.microsoft.com/office/powerpoint/2010/main" val="12240679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57924" y="5595014"/>
            <a:ext cx="5168982" cy="243656"/>
          </a:xfrm>
          <a:prstGeom prst="rect">
            <a:avLst/>
          </a:prstGeom>
        </p:spPr>
        <p:txBody>
          <a:bodyPr vert="horz" wrap="square" lIns="0" tIns="0" rIns="0" bIns="0" rtlCol="0">
            <a:spAutoFit/>
          </a:bodyPr>
          <a:lstStyle/>
          <a:p>
            <a:pPr>
              <a:lnSpc>
                <a:spcPts val="1875"/>
              </a:lnSpc>
              <a:spcBef>
                <a:spcPts val="0"/>
              </a:spcBef>
              <a:spcAft>
                <a:spcPts val="0"/>
              </a:spcAft>
            </a:pPr>
            <a:r>
              <a:rPr sz="1800" dirty="0">
                <a:solidFill>
                  <a:srgbClr val="FFFFFF"/>
                </a:solidFill>
                <a:latin typeface="IQFNOR+ArialMT"/>
                <a:cs typeface="IQFNOR+ArialMT"/>
              </a:rPr>
              <a:t>Fei-Fei Li &amp; Justin Johnson &amp; Serena Yeung</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08485" cy="390636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514" y="2951636"/>
            <a:ext cx="5208485" cy="3906364"/>
          </a:xfrm>
          <a:prstGeom prst="rect">
            <a:avLst/>
          </a:prstGeom>
        </p:spPr>
      </p:pic>
    </p:spTree>
    <p:extLst>
      <p:ext uri="{BB962C8B-B14F-4D97-AF65-F5344CB8AC3E}">
        <p14:creationId xmlns:p14="http://schemas.microsoft.com/office/powerpoint/2010/main" val="22729691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08485" cy="390636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514" y="2951636"/>
            <a:ext cx="5208485" cy="3906364"/>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3709315499"/>
              </p:ext>
            </p:extLst>
          </p:nvPr>
        </p:nvGraphicFramePr>
        <p:xfrm>
          <a:off x="4611946" y="2253519"/>
          <a:ext cx="2940759" cy="2246873"/>
        </p:xfrm>
        <a:graphic>
          <a:graphicData uri="http://schemas.openxmlformats.org/presentationml/2006/ole">
            <mc:AlternateContent xmlns:mc="http://schemas.openxmlformats.org/markup-compatibility/2006">
              <mc:Choice xmlns:v="urn:schemas-microsoft-com:vml" Requires="v">
                <p:oleObj spid="_x0000_s855074" r:id="rId5" imgW="1130040" imgH="863280" progId="">
                  <p:embed/>
                </p:oleObj>
              </mc:Choice>
              <mc:Fallback>
                <p:oleObj r:id="rId5" imgW="1130040" imgH="863280" progId="">
                  <p:embed/>
                  <p:pic>
                    <p:nvPicPr>
                      <p:cNvPr id="2" name="Object 1"/>
                      <p:cNvPicPr/>
                      <p:nvPr/>
                    </p:nvPicPr>
                    <p:blipFill>
                      <a:blip r:embed="rId6"/>
                      <a:stretch>
                        <a:fillRect/>
                      </a:stretch>
                    </p:blipFill>
                    <p:spPr>
                      <a:xfrm>
                        <a:off x="4611946" y="2253519"/>
                        <a:ext cx="2940759" cy="2246873"/>
                      </a:xfrm>
                      <a:prstGeom prst="rect">
                        <a:avLst/>
                      </a:prstGeom>
                      <a:ln w="57150">
                        <a:solidFill>
                          <a:srgbClr val="FF0000"/>
                        </a:solid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58981111"/>
              </p:ext>
            </p:extLst>
          </p:nvPr>
        </p:nvGraphicFramePr>
        <p:xfrm>
          <a:off x="1338505" y="2279075"/>
          <a:ext cx="2935225" cy="2261567"/>
        </p:xfrm>
        <a:graphic>
          <a:graphicData uri="http://schemas.openxmlformats.org/presentationml/2006/ole">
            <mc:AlternateContent xmlns:mc="http://schemas.openxmlformats.org/markup-compatibility/2006">
              <mc:Choice xmlns:v="urn:schemas-microsoft-com:vml" Requires="v">
                <p:oleObj spid="_x0000_s855075" r:id="rId7" imgW="774360" imgH="596520" progId="">
                  <p:embed/>
                </p:oleObj>
              </mc:Choice>
              <mc:Fallback>
                <p:oleObj r:id="rId7" imgW="774360" imgH="596520" progId="">
                  <p:embed/>
                  <p:pic>
                    <p:nvPicPr>
                      <p:cNvPr id="5" name="Object 4"/>
                      <p:cNvPicPr/>
                      <p:nvPr/>
                    </p:nvPicPr>
                    <p:blipFill>
                      <a:blip r:embed="rId8"/>
                      <a:stretch>
                        <a:fillRect/>
                      </a:stretch>
                    </p:blipFill>
                    <p:spPr>
                      <a:xfrm>
                        <a:off x="1338505" y="2279075"/>
                        <a:ext cx="2935225" cy="2261567"/>
                      </a:xfrm>
                      <a:prstGeom prst="rect">
                        <a:avLst/>
                      </a:prstGeom>
                      <a:ln w="57150">
                        <a:solidFill>
                          <a:srgbClr val="FF0000"/>
                        </a:solidFill>
                      </a:ln>
                    </p:spPr>
                  </p:pic>
                </p:oleObj>
              </mc:Fallback>
            </mc:AlternateContent>
          </a:graphicData>
        </a:graphic>
      </p:graphicFrame>
    </p:spTree>
    <p:extLst>
      <p:ext uri="{BB962C8B-B14F-4D97-AF65-F5344CB8AC3E}">
        <p14:creationId xmlns:p14="http://schemas.microsoft.com/office/powerpoint/2010/main" val="42867631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16200000">
            <a:off x="4007788" y="76794"/>
            <a:ext cx="1034624" cy="5051051"/>
            <a:chOff x="7770164" y="753070"/>
            <a:chExt cx="1034624" cy="5051051"/>
          </a:xfrm>
        </p:grpSpPr>
        <p:sp>
          <p:nvSpPr>
            <p:cNvPr id="5" name="Rectangle 4"/>
            <p:cNvSpPr/>
            <p:nvPr/>
          </p:nvSpPr>
          <p:spPr>
            <a:xfrm>
              <a:off x="7770164" y="753070"/>
              <a:ext cx="1034624" cy="140884"/>
            </a:xfrm>
            <a:prstGeom prst="rect">
              <a:avLst/>
            </a:prstGeom>
            <a:solidFill>
              <a:schemeClr val="bg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solidFill>
                    <a:schemeClr val="tx1"/>
                  </a:solidFill>
                </a:rPr>
                <a:t>input</a:t>
              </a:r>
              <a:endParaRPr lang="en-CA" dirty="0">
                <a:solidFill>
                  <a:schemeClr val="tx1"/>
                </a:solidFill>
              </a:endParaRPr>
            </a:p>
          </p:txBody>
        </p:sp>
        <p:sp>
          <p:nvSpPr>
            <p:cNvPr id="6" name="Rectangle 5"/>
            <p:cNvSpPr/>
            <p:nvPr/>
          </p:nvSpPr>
          <p:spPr>
            <a:xfrm>
              <a:off x="7770164" y="97625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a:solidFill>
                    <a:schemeClr val="tx1"/>
                  </a:solidFill>
                </a:rPr>
                <a:t>3</a:t>
              </a:r>
              <a:r>
                <a:rPr lang="fr-CA" sz="1000" dirty="0" smtClean="0">
                  <a:solidFill>
                    <a:schemeClr val="tx1"/>
                  </a:solidFill>
                </a:rPr>
                <a:t>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7" name="Rectangle 6"/>
            <p:cNvSpPr/>
            <p:nvPr/>
          </p:nvSpPr>
          <p:spPr>
            <a:xfrm>
              <a:off x="7770164" y="119944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8" name="Rectangle 7"/>
            <p:cNvSpPr/>
            <p:nvPr/>
          </p:nvSpPr>
          <p:spPr>
            <a:xfrm>
              <a:off x="7770164" y="1422637"/>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9" name="Rectangle 8"/>
            <p:cNvSpPr/>
            <p:nvPr/>
          </p:nvSpPr>
          <p:spPr>
            <a:xfrm>
              <a:off x="7770164" y="1645826"/>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0" name="Rectangle 9"/>
            <p:cNvSpPr/>
            <p:nvPr/>
          </p:nvSpPr>
          <p:spPr>
            <a:xfrm>
              <a:off x="7770164" y="2092204"/>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1" name="Rectangle 10"/>
            <p:cNvSpPr/>
            <p:nvPr/>
          </p:nvSpPr>
          <p:spPr>
            <a:xfrm>
              <a:off x="7770164" y="231539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2" name="Rectangle 11"/>
            <p:cNvSpPr/>
            <p:nvPr/>
          </p:nvSpPr>
          <p:spPr>
            <a:xfrm>
              <a:off x="7770164" y="2538582"/>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3" name="Rectangle 12"/>
            <p:cNvSpPr/>
            <p:nvPr/>
          </p:nvSpPr>
          <p:spPr>
            <a:xfrm>
              <a:off x="7770164" y="2984960"/>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4" name="Rectangle 13"/>
            <p:cNvSpPr/>
            <p:nvPr/>
          </p:nvSpPr>
          <p:spPr>
            <a:xfrm>
              <a:off x="7770164" y="4993661"/>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5" name="Rectangle 14"/>
            <p:cNvSpPr/>
            <p:nvPr/>
          </p:nvSpPr>
          <p:spPr>
            <a:xfrm>
              <a:off x="7770164" y="5216850"/>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6" name="Rectangle 15"/>
            <p:cNvSpPr/>
            <p:nvPr/>
          </p:nvSpPr>
          <p:spPr>
            <a:xfrm>
              <a:off x="7770164" y="5440039"/>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1000</a:t>
              </a:r>
              <a:endParaRPr lang="en-CA" sz="1000" dirty="0">
                <a:solidFill>
                  <a:schemeClr val="tx1"/>
                </a:solidFill>
              </a:endParaRPr>
            </a:p>
          </p:txBody>
        </p:sp>
        <p:sp>
          <p:nvSpPr>
            <p:cNvPr id="17" name="Rectangle 16"/>
            <p:cNvSpPr/>
            <p:nvPr/>
          </p:nvSpPr>
          <p:spPr>
            <a:xfrm>
              <a:off x="7770164" y="5663237"/>
              <a:ext cx="1034624" cy="140884"/>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Softmax</a:t>
              </a:r>
              <a:endParaRPr lang="en-CA" sz="1000" dirty="0">
                <a:solidFill>
                  <a:schemeClr val="tx1"/>
                </a:solidFill>
              </a:endParaRPr>
            </a:p>
          </p:txBody>
        </p:sp>
        <p:sp>
          <p:nvSpPr>
            <p:cNvPr id="18" name="Rectangle 17"/>
            <p:cNvSpPr/>
            <p:nvPr/>
          </p:nvSpPr>
          <p:spPr>
            <a:xfrm>
              <a:off x="7770164" y="186901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9" name="Rectangle 18"/>
            <p:cNvSpPr/>
            <p:nvPr/>
          </p:nvSpPr>
          <p:spPr>
            <a:xfrm>
              <a:off x="7770164" y="2761771"/>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20" name="Rectangle 19"/>
            <p:cNvSpPr/>
            <p:nvPr/>
          </p:nvSpPr>
          <p:spPr>
            <a:xfrm>
              <a:off x="7770164" y="320814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1" name="Rectangle 20"/>
            <p:cNvSpPr/>
            <p:nvPr/>
          </p:nvSpPr>
          <p:spPr>
            <a:xfrm>
              <a:off x="7770164" y="343133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2" name="Rectangle 21"/>
            <p:cNvSpPr/>
            <p:nvPr/>
          </p:nvSpPr>
          <p:spPr>
            <a:xfrm>
              <a:off x="7770164" y="4770472"/>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3" name="Rectangle 22"/>
            <p:cNvSpPr/>
            <p:nvPr/>
          </p:nvSpPr>
          <p:spPr>
            <a:xfrm>
              <a:off x="7770164" y="3654527"/>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4" name="Rectangle 23"/>
            <p:cNvSpPr/>
            <p:nvPr/>
          </p:nvSpPr>
          <p:spPr>
            <a:xfrm>
              <a:off x="7770164" y="3877716"/>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5" name="Rectangle 24"/>
            <p:cNvSpPr/>
            <p:nvPr/>
          </p:nvSpPr>
          <p:spPr>
            <a:xfrm>
              <a:off x="7770164" y="410090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6" name="Rectangle 25"/>
            <p:cNvSpPr/>
            <p:nvPr/>
          </p:nvSpPr>
          <p:spPr>
            <a:xfrm>
              <a:off x="7770164" y="4324094"/>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7" name="Rectangle 26"/>
            <p:cNvSpPr/>
            <p:nvPr/>
          </p:nvSpPr>
          <p:spPr>
            <a:xfrm>
              <a:off x="7770164" y="454728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grpSp>
      <p:sp>
        <p:nvSpPr>
          <p:cNvPr id="28" name="TextBox 27"/>
          <p:cNvSpPr txBox="1"/>
          <p:nvPr/>
        </p:nvSpPr>
        <p:spPr>
          <a:xfrm>
            <a:off x="3925971" y="1552514"/>
            <a:ext cx="998991" cy="400110"/>
          </a:xfrm>
          <a:prstGeom prst="rect">
            <a:avLst/>
          </a:prstGeom>
          <a:noFill/>
        </p:spPr>
        <p:txBody>
          <a:bodyPr wrap="none" rtlCol="0">
            <a:spAutoFit/>
          </a:bodyPr>
          <a:lstStyle/>
          <a:p>
            <a:r>
              <a:rPr lang="fr-CA" sz="2000" dirty="0" smtClean="0"/>
              <a:t>VGG16</a:t>
            </a:r>
            <a:endParaRPr lang="en-CA" dirty="0"/>
          </a:p>
        </p:txBody>
      </p:sp>
      <p:pic>
        <p:nvPicPr>
          <p:cNvPr id="29"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571" y="2085006"/>
            <a:ext cx="1426235" cy="103462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7253026" y="2312495"/>
            <a:ext cx="1957649" cy="579646"/>
          </a:xfrm>
          <a:prstGeom prst="rect">
            <a:avLst/>
          </a:prstGeom>
        </p:spPr>
        <p:txBody>
          <a:bodyPr wrap="square">
            <a:spAutoFit/>
          </a:bodyPr>
          <a:lstStyle/>
          <a:p>
            <a:pPr algn="ctr">
              <a:lnSpc>
                <a:spcPts val="1875"/>
              </a:lnSpc>
              <a:spcBef>
                <a:spcPts val="0"/>
              </a:spcBef>
              <a:spcAft>
                <a:spcPts val="0"/>
              </a:spcAft>
            </a:pPr>
            <a:r>
              <a:rPr lang="en-CA" sz="1800" dirty="0" err="1" smtClean="0">
                <a:solidFill>
                  <a:srgbClr val="000000"/>
                </a:solidFill>
                <a:latin typeface="+mj-lt"/>
                <a:cs typeface="IQFNOR+ArialMT"/>
              </a:rPr>
              <a:t>Prédiction</a:t>
            </a:r>
            <a:r>
              <a:rPr lang="en-CA" sz="1800" dirty="0">
                <a:solidFill>
                  <a:srgbClr val="000000"/>
                </a:solidFill>
                <a:latin typeface="+mj-lt"/>
                <a:cs typeface="IQFNOR+ArialMT"/>
              </a:rPr>
              <a:t> </a:t>
            </a:r>
            <a:r>
              <a:rPr lang="en-CA" sz="1800" dirty="0" smtClean="0">
                <a:solidFill>
                  <a:srgbClr val="000000"/>
                </a:solidFill>
                <a:latin typeface="+mj-lt"/>
                <a:cs typeface="IQFNOR+ArialMT"/>
              </a:rPr>
              <a:t>de</a:t>
            </a:r>
            <a:endParaRPr lang="en-CA" sz="1800" dirty="0">
              <a:solidFill>
                <a:srgbClr val="000000"/>
              </a:solidFill>
              <a:latin typeface="+mj-lt"/>
              <a:cs typeface="IQFNOR+ArialMT"/>
            </a:endParaRPr>
          </a:p>
          <a:p>
            <a:pPr algn="ctr">
              <a:lnSpc>
                <a:spcPts val="1875"/>
              </a:lnSpc>
              <a:spcBef>
                <a:spcPts val="0"/>
              </a:spcBef>
              <a:spcAft>
                <a:spcPts val="0"/>
              </a:spcAft>
            </a:pPr>
            <a:r>
              <a:rPr lang="fr-CA" sz="1800" dirty="0" smtClean="0">
                <a:solidFill>
                  <a:srgbClr val="000000"/>
                </a:solidFill>
                <a:latin typeface="+mj-lt"/>
                <a:cs typeface="IQFNOR+ArialMT"/>
              </a:rPr>
              <a:t>1000 valeurs</a:t>
            </a:r>
            <a:endParaRPr lang="en-CA" sz="1800" dirty="0">
              <a:solidFill>
                <a:srgbClr val="000000"/>
              </a:solidFill>
              <a:latin typeface="+mj-lt"/>
              <a:cs typeface="IQFNOR+ArialMT"/>
            </a:endParaRPr>
          </a:p>
        </p:txBody>
      </p:sp>
      <p:cxnSp>
        <p:nvCxnSpPr>
          <p:cNvPr id="32" name="Straight Arrow Connector 31"/>
          <p:cNvCxnSpPr/>
          <p:nvPr/>
        </p:nvCxnSpPr>
        <p:spPr>
          <a:xfrm flipV="1">
            <a:off x="6533797" y="3207544"/>
            <a:ext cx="0" cy="63579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6" name="Rectangle 35"/>
          <p:cNvSpPr/>
          <p:nvPr/>
        </p:nvSpPr>
        <p:spPr>
          <a:xfrm>
            <a:off x="5625414" y="3931251"/>
            <a:ext cx="1957649" cy="823302"/>
          </a:xfrm>
          <a:prstGeom prst="rect">
            <a:avLst/>
          </a:prstGeom>
        </p:spPr>
        <p:txBody>
          <a:bodyPr wrap="square">
            <a:spAutoFit/>
          </a:bodyPr>
          <a:lstStyle/>
          <a:p>
            <a:pPr algn="ctr">
              <a:lnSpc>
                <a:spcPts val="1875"/>
              </a:lnSpc>
              <a:spcBef>
                <a:spcPts val="0"/>
              </a:spcBef>
              <a:spcAft>
                <a:spcPts val="0"/>
              </a:spcAft>
            </a:pPr>
            <a:r>
              <a:rPr lang="fr-CA" sz="1800" dirty="0" smtClean="0">
                <a:solidFill>
                  <a:srgbClr val="000000"/>
                </a:solidFill>
                <a:latin typeface="+mj-lt"/>
                <a:cs typeface="IQFNOR+ArialMT"/>
              </a:rPr>
              <a:t>4096 neurones</a:t>
            </a:r>
          </a:p>
          <a:p>
            <a:pPr algn="ctr">
              <a:lnSpc>
                <a:spcPts val="1875"/>
              </a:lnSpc>
              <a:spcBef>
                <a:spcPts val="0"/>
              </a:spcBef>
              <a:spcAft>
                <a:spcPts val="0"/>
              </a:spcAft>
            </a:pPr>
            <a:r>
              <a:rPr lang="fr-CA" sz="1400" dirty="0" smtClean="0">
                <a:solidFill>
                  <a:srgbClr val="000000"/>
                </a:solidFill>
                <a:latin typeface="+mj-lt"/>
                <a:cs typeface="IQFNOR+ArialMT"/>
              </a:rPr>
              <a:t>(1 image = 1 point dans un espace à 4096 </a:t>
            </a:r>
            <a:r>
              <a:rPr lang="fr-CA" sz="1400" dirty="0" err="1" smtClean="0">
                <a:solidFill>
                  <a:srgbClr val="000000"/>
                </a:solidFill>
                <a:latin typeface="+mj-lt"/>
                <a:cs typeface="IQFNOR+ArialMT"/>
              </a:rPr>
              <a:t>dim</a:t>
            </a:r>
            <a:r>
              <a:rPr lang="fr-CA" sz="1400" dirty="0" smtClean="0">
                <a:solidFill>
                  <a:srgbClr val="000000"/>
                </a:solidFill>
                <a:latin typeface="+mj-lt"/>
                <a:cs typeface="IQFNOR+ArialMT"/>
              </a:rPr>
              <a:t>)</a:t>
            </a:r>
            <a:endParaRPr lang="en-CA" sz="1400" dirty="0">
              <a:solidFill>
                <a:srgbClr val="000000"/>
              </a:solidFill>
              <a:latin typeface="+mj-lt"/>
              <a:cs typeface="IQFNOR+ArialMT"/>
            </a:endParaRPr>
          </a:p>
        </p:txBody>
      </p:sp>
      <p:sp>
        <p:nvSpPr>
          <p:cNvPr id="37" name="Rectangle 36"/>
          <p:cNvSpPr/>
          <p:nvPr/>
        </p:nvSpPr>
        <p:spPr>
          <a:xfrm>
            <a:off x="1000514" y="3687594"/>
            <a:ext cx="4203946" cy="1797928"/>
          </a:xfrm>
          <a:prstGeom prst="rect">
            <a:avLst/>
          </a:prstGeom>
        </p:spPr>
        <p:txBody>
          <a:bodyPr wrap="square">
            <a:spAutoFit/>
          </a:bodyPr>
          <a:lstStyle/>
          <a:p>
            <a:pPr>
              <a:lnSpc>
                <a:spcPts val="1875"/>
              </a:lnSpc>
              <a:spcBef>
                <a:spcPts val="0"/>
              </a:spcBef>
              <a:spcAft>
                <a:spcPts val="0"/>
              </a:spcAft>
            </a:pPr>
            <a:r>
              <a:rPr lang="fr-CA" sz="1800" dirty="0" smtClean="0">
                <a:solidFill>
                  <a:srgbClr val="000000"/>
                </a:solidFill>
                <a:latin typeface="+mj-lt"/>
                <a:cs typeface="IQFNOR+ArialMT"/>
              </a:rPr>
              <a:t>Ce qu’on peut faire:</a:t>
            </a:r>
          </a:p>
          <a:p>
            <a:pPr>
              <a:lnSpc>
                <a:spcPts val="1875"/>
              </a:lnSpc>
              <a:spcBef>
                <a:spcPts val="0"/>
              </a:spcBef>
              <a:spcAft>
                <a:spcPts val="0"/>
              </a:spcAft>
            </a:pPr>
            <a:endParaRPr lang="fr-CA" sz="1800" dirty="0">
              <a:solidFill>
                <a:srgbClr val="000000"/>
              </a:solidFill>
              <a:latin typeface="+mj-lt"/>
              <a:cs typeface="IQFNOR+ArialMT"/>
            </a:endParaRPr>
          </a:p>
          <a:p>
            <a:pPr marL="342900" indent="-342900">
              <a:lnSpc>
                <a:spcPts val="1875"/>
              </a:lnSpc>
              <a:spcBef>
                <a:spcPts val="0"/>
              </a:spcBef>
              <a:spcAft>
                <a:spcPts val="0"/>
              </a:spcAft>
              <a:buFont typeface="+mj-lt"/>
              <a:buAutoNum type="arabicPeriod"/>
            </a:pPr>
            <a:r>
              <a:rPr lang="fr-CA" sz="1800" b="1" dirty="0" smtClean="0">
                <a:solidFill>
                  <a:srgbClr val="FF0000"/>
                </a:solidFill>
                <a:latin typeface="+mj-lt"/>
                <a:cs typeface="IQFNOR+ArialMT"/>
              </a:rPr>
              <a:t>Projeter</a:t>
            </a:r>
            <a:r>
              <a:rPr lang="fr-CA" sz="1800" dirty="0" smtClean="0">
                <a:solidFill>
                  <a:srgbClr val="000000"/>
                </a:solidFill>
                <a:latin typeface="+mj-lt"/>
                <a:cs typeface="IQFNOR+ArialMT"/>
              </a:rPr>
              <a:t> N images vers l’espace à 4096 dimensions</a:t>
            </a:r>
          </a:p>
          <a:p>
            <a:pPr marL="342900" indent="-342900">
              <a:lnSpc>
                <a:spcPts val="1875"/>
              </a:lnSpc>
              <a:spcBef>
                <a:spcPts val="0"/>
              </a:spcBef>
              <a:spcAft>
                <a:spcPts val="0"/>
              </a:spcAft>
              <a:buFont typeface="+mj-lt"/>
              <a:buAutoNum type="arabicPeriod"/>
            </a:pPr>
            <a:r>
              <a:rPr lang="fr-CA" sz="1800" dirty="0" smtClean="0">
                <a:solidFill>
                  <a:srgbClr val="000000"/>
                </a:solidFill>
                <a:latin typeface="+mj-lt"/>
                <a:cs typeface="IQFNOR+ArialMT"/>
              </a:rPr>
              <a:t>Visualiser les </a:t>
            </a:r>
            <a:r>
              <a:rPr lang="fr-CA" sz="1800" b="1" dirty="0" smtClean="0">
                <a:solidFill>
                  <a:srgbClr val="FF0000"/>
                </a:solidFill>
                <a:latin typeface="+mj-lt"/>
                <a:cs typeface="IQFNOR+ArialMT"/>
              </a:rPr>
              <a:t>plus proches voisins</a:t>
            </a:r>
          </a:p>
          <a:p>
            <a:pPr marL="342900" indent="-342900">
              <a:lnSpc>
                <a:spcPts val="1875"/>
              </a:lnSpc>
              <a:spcBef>
                <a:spcPts val="0"/>
              </a:spcBef>
              <a:spcAft>
                <a:spcPts val="0"/>
              </a:spcAft>
              <a:buFont typeface="+mj-lt"/>
              <a:buAutoNum type="arabicPeriod"/>
            </a:pPr>
            <a:r>
              <a:rPr lang="fr-CA" sz="1800" dirty="0" smtClean="0">
                <a:solidFill>
                  <a:srgbClr val="000000"/>
                </a:solidFill>
                <a:latin typeface="+mj-lt"/>
                <a:cs typeface="IQFNOR+ArialMT"/>
              </a:rPr>
              <a:t>Visualiser l’espace avec un </a:t>
            </a:r>
            <a:r>
              <a:rPr lang="fr-CA" sz="1800" dirty="0" err="1" smtClean="0">
                <a:solidFill>
                  <a:srgbClr val="000000"/>
                </a:solidFill>
                <a:latin typeface="+mj-lt"/>
                <a:cs typeface="IQFNOR+ArialMT"/>
              </a:rPr>
              <a:t>algo</a:t>
            </a:r>
            <a:r>
              <a:rPr lang="fr-CA" sz="1800" dirty="0" smtClean="0">
                <a:solidFill>
                  <a:srgbClr val="000000"/>
                </a:solidFill>
                <a:latin typeface="+mj-lt"/>
                <a:cs typeface="IQFNOR+ArialMT"/>
              </a:rPr>
              <a:t> de </a:t>
            </a:r>
            <a:r>
              <a:rPr lang="fr-CA" sz="1800" b="1" dirty="0" smtClean="0">
                <a:solidFill>
                  <a:srgbClr val="FF0000"/>
                </a:solidFill>
                <a:latin typeface="+mj-lt"/>
                <a:cs typeface="IQFNOR+ArialMT"/>
              </a:rPr>
              <a:t>réduction de la dimensionnalité</a:t>
            </a:r>
            <a:r>
              <a:rPr lang="fr-CA" sz="1800" dirty="0" smtClean="0">
                <a:solidFill>
                  <a:srgbClr val="000000"/>
                </a:solidFill>
                <a:latin typeface="+mj-lt"/>
                <a:cs typeface="IQFNOR+ArialMT"/>
              </a:rPr>
              <a:t>.</a:t>
            </a:r>
          </a:p>
        </p:txBody>
      </p:sp>
      <p:sp>
        <p:nvSpPr>
          <p:cNvPr id="38" name="Rectangle 37"/>
          <p:cNvSpPr/>
          <p:nvPr/>
        </p:nvSpPr>
        <p:spPr>
          <a:xfrm>
            <a:off x="559832" y="438342"/>
            <a:ext cx="6424323" cy="461665"/>
          </a:xfrm>
          <a:prstGeom prst="rect">
            <a:avLst/>
          </a:prstGeom>
        </p:spPr>
        <p:txBody>
          <a:bodyPr wrap="none">
            <a:spAutoFit/>
          </a:bodyPr>
          <a:lstStyle/>
          <a:p>
            <a:r>
              <a:rPr lang="fr-CA" dirty="0" smtClean="0"/>
              <a:t>Visualiser les neurones de l’avant-dernière couche.</a:t>
            </a:r>
            <a:endParaRPr lang="en-CA" dirty="0"/>
          </a:p>
        </p:txBody>
      </p:sp>
    </p:spTree>
    <p:extLst>
      <p:ext uri="{BB962C8B-B14F-4D97-AF65-F5344CB8AC3E}">
        <p14:creationId xmlns:p14="http://schemas.microsoft.com/office/powerpoint/2010/main" val="282753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57924" y="5595014"/>
            <a:ext cx="5168982" cy="243656"/>
          </a:xfrm>
          <a:prstGeom prst="rect">
            <a:avLst/>
          </a:prstGeom>
        </p:spPr>
        <p:txBody>
          <a:bodyPr vert="horz" wrap="square" lIns="0" tIns="0" rIns="0" bIns="0" rtlCol="0">
            <a:spAutoFit/>
          </a:bodyPr>
          <a:lstStyle/>
          <a:p>
            <a:pPr>
              <a:lnSpc>
                <a:spcPts val="1875"/>
              </a:lnSpc>
              <a:spcBef>
                <a:spcPts val="0"/>
              </a:spcBef>
              <a:spcAft>
                <a:spcPts val="0"/>
              </a:spcAft>
            </a:pPr>
            <a:r>
              <a:rPr sz="1800" dirty="0">
                <a:solidFill>
                  <a:srgbClr val="FFFFFF"/>
                </a:solidFill>
                <a:latin typeface="IQFNOR+ArialMT"/>
                <a:cs typeface="IQFNOR+ArialMT"/>
              </a:rPr>
              <a:t>Fei-Fei Li &amp; Justin Johnson &amp; Serena Yeung</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15" y="662805"/>
            <a:ext cx="7618839" cy="5714129"/>
          </a:xfrm>
          <a:prstGeom prst="rect">
            <a:avLst/>
          </a:prstGeom>
        </p:spPr>
      </p:pic>
    </p:spTree>
    <p:extLst>
      <p:ext uri="{BB962C8B-B14F-4D97-AF65-F5344CB8AC3E}">
        <p14:creationId xmlns:p14="http://schemas.microsoft.com/office/powerpoint/2010/main" val="16905904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6066" name="Picture 2" descr="https://deepdreamgenerator.com/assets/landing/img/gallery/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197" y="727964"/>
            <a:ext cx="4391981" cy="2358974"/>
          </a:xfrm>
          <a:prstGeom prst="rect">
            <a:avLst/>
          </a:prstGeom>
          <a:noFill/>
          <a:extLst>
            <a:ext uri="{909E8E84-426E-40DD-AFC4-6F175D3DCCD1}">
              <a14:hiddenFill xmlns:a14="http://schemas.microsoft.com/office/drawing/2010/main">
                <a:solidFill>
                  <a:srgbClr val="FFFFFF"/>
                </a:solidFill>
              </a14:hiddenFill>
            </a:ext>
          </a:extLst>
        </p:spPr>
      </p:pic>
      <p:pic>
        <p:nvPicPr>
          <p:cNvPr id="856068" name="Picture 4" descr="https://di959x84wsbql.cloudfront.net/cf/imgs/03bd4c21a70e46d6a34f2264cf49f712/final.jpeg?key=1asd0f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368" y="4214938"/>
            <a:ext cx="2743253" cy="18928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27259" y="3278785"/>
            <a:ext cx="2576411" cy="369332"/>
          </a:xfrm>
          <a:prstGeom prst="rect">
            <a:avLst/>
          </a:prstGeom>
          <a:noFill/>
        </p:spPr>
        <p:txBody>
          <a:bodyPr wrap="none" rtlCol="0">
            <a:spAutoFit/>
          </a:bodyPr>
          <a:lstStyle/>
          <a:p>
            <a:r>
              <a:rPr lang="en-CA" sz="1800" dirty="0" smtClean="0"/>
              <a:t>deepdreamgenerator.com</a:t>
            </a:r>
            <a:r>
              <a:rPr lang="en-CA" sz="1800" dirty="0"/>
              <a:t>/</a:t>
            </a:r>
          </a:p>
        </p:txBody>
      </p:sp>
      <p:sp>
        <p:nvSpPr>
          <p:cNvPr id="10" name="TextBox 9"/>
          <p:cNvSpPr txBox="1"/>
          <p:nvPr/>
        </p:nvSpPr>
        <p:spPr>
          <a:xfrm>
            <a:off x="127259" y="6256161"/>
            <a:ext cx="1999265" cy="369332"/>
          </a:xfrm>
          <a:prstGeom prst="rect">
            <a:avLst/>
          </a:prstGeom>
          <a:noFill/>
        </p:spPr>
        <p:txBody>
          <a:bodyPr wrap="none" rtlCol="0">
            <a:spAutoFit/>
          </a:bodyPr>
          <a:lstStyle/>
          <a:p>
            <a:r>
              <a:rPr lang="en-CA" sz="1800" dirty="0" smtClean="0"/>
              <a:t>deepscopeapp.com</a:t>
            </a:r>
            <a:r>
              <a:rPr lang="en-CA" sz="1800" dirty="0"/>
              <a:t>/</a:t>
            </a:r>
          </a:p>
        </p:txBody>
      </p:sp>
      <p:pic>
        <p:nvPicPr>
          <p:cNvPr id="856070" name="Picture 6" descr="https://di959x84wsbql.cloudfront.net/cf/imgs/21ad839ea4824d988de40b91959caab0/final.jpeg?key=1asd0f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568" y="4214938"/>
            <a:ext cx="2653259" cy="1830749"/>
          </a:xfrm>
          <a:prstGeom prst="rect">
            <a:avLst/>
          </a:prstGeom>
          <a:noFill/>
          <a:extLst>
            <a:ext uri="{909E8E84-426E-40DD-AFC4-6F175D3DCCD1}">
              <a14:hiddenFill xmlns:a14="http://schemas.microsoft.com/office/drawing/2010/main">
                <a:solidFill>
                  <a:srgbClr val="FFFFFF"/>
                </a:solidFill>
              </a14:hiddenFill>
            </a:ext>
          </a:extLst>
        </p:spPr>
      </p:pic>
      <p:pic>
        <p:nvPicPr>
          <p:cNvPr id="856072" name="Picture 8" descr="https://di959x84wsbql.cloudfront.net/cf/imgs/bb927d97e4264691a7d12196e8df5977/final.jpeg?key=1asd0f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784" y="4214939"/>
            <a:ext cx="2653259" cy="18307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259" y="746592"/>
            <a:ext cx="4127500" cy="2321719"/>
          </a:xfrm>
          <a:prstGeom prst="rect">
            <a:avLst/>
          </a:prstGeom>
        </p:spPr>
      </p:pic>
    </p:spTree>
    <p:extLst>
      <p:ext uri="{BB962C8B-B14F-4D97-AF65-F5344CB8AC3E}">
        <p14:creationId xmlns:p14="http://schemas.microsoft.com/office/powerpoint/2010/main" val="1043950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23924" y="6528361"/>
            <a:ext cx="6844299" cy="76944"/>
          </a:xfrm>
          <a:prstGeom prst="rect">
            <a:avLst/>
          </a:prstGeom>
        </p:spPr>
        <p:txBody>
          <a:bodyPr vert="horz" wrap="square" lIns="0" tIns="0" rIns="0" bIns="0" rtlCol="0">
            <a:spAutoFit/>
          </a:bodyPr>
          <a:lstStyle/>
          <a:p>
            <a:pPr>
              <a:lnSpc>
                <a:spcPts val="625"/>
              </a:lnSpc>
              <a:spcBef>
                <a:spcPts val="0"/>
              </a:spcBef>
              <a:spcAft>
                <a:spcPts val="0"/>
              </a:spcAft>
            </a:pPr>
            <a:r>
              <a:rPr sz="1050" dirty="0">
                <a:solidFill>
                  <a:srgbClr val="000000"/>
                </a:solidFill>
                <a:latin typeface="+mj-lt"/>
                <a:cs typeface="IQFNOR+ArialMT"/>
              </a:rPr>
              <a:t>Krizhevsky et al, “ImageNet Classification with Deep Convolutional </a:t>
            </a:r>
            <a:r>
              <a:rPr sz="1100" dirty="0">
                <a:solidFill>
                  <a:srgbClr val="000000"/>
                </a:solidFill>
                <a:latin typeface="+mj-lt"/>
                <a:cs typeface="IQFNOR+ArialMT"/>
              </a:rPr>
              <a:t>Neural</a:t>
            </a:r>
            <a:r>
              <a:rPr sz="1050" dirty="0">
                <a:solidFill>
                  <a:srgbClr val="000000"/>
                </a:solidFill>
                <a:latin typeface="+mj-lt"/>
                <a:cs typeface="IQFNOR+ArialMT"/>
              </a:rPr>
              <a:t> Networks”, NIPS 2012</a:t>
            </a:r>
            <a:r>
              <a:rPr sz="1050" dirty="0" smtClean="0">
                <a:solidFill>
                  <a:srgbClr val="000000"/>
                </a:solidFill>
                <a:latin typeface="+mj-lt"/>
                <a:cs typeface="IQFNOR+ArialMT"/>
              </a:rPr>
              <a:t>.</a:t>
            </a:r>
            <a:endParaRPr sz="1050" dirty="0">
              <a:solidFill>
                <a:srgbClr val="000000"/>
              </a:solidFill>
              <a:latin typeface="+mj-lt"/>
              <a:cs typeface="IQFNOR+ArialMT"/>
            </a:endParaRPr>
          </a:p>
        </p:txBody>
      </p:sp>
      <p:sp>
        <p:nvSpPr>
          <p:cNvPr id="10" name="object 10"/>
          <p:cNvSpPr txBox="1"/>
          <p:nvPr/>
        </p:nvSpPr>
        <p:spPr>
          <a:xfrm>
            <a:off x="5411825" y="5591966"/>
            <a:ext cx="4135011" cy="269304"/>
          </a:xfrm>
          <a:prstGeom prst="rect">
            <a:avLst/>
          </a:prstGeom>
        </p:spPr>
        <p:txBody>
          <a:bodyPr vert="horz" wrap="square" lIns="0" tIns="0" rIns="0" bIns="0" rtlCol="0">
            <a:spAutoFit/>
          </a:bodyPr>
          <a:lstStyle/>
          <a:p>
            <a:pPr>
              <a:lnSpc>
                <a:spcPts val="2083"/>
              </a:lnSpc>
              <a:spcBef>
                <a:spcPts val="0"/>
              </a:spcBef>
              <a:spcAft>
                <a:spcPts val="0"/>
              </a:spcAft>
            </a:pPr>
            <a:r>
              <a:rPr sz="2000" dirty="0">
                <a:solidFill>
                  <a:srgbClr val="FFFFFF"/>
                </a:solidFill>
                <a:latin typeface="IQFNOR+ArialMT"/>
                <a:cs typeface="IQFNOR+ArialMT"/>
              </a:rPr>
              <a:t>Lecture 11 -</a:t>
            </a:r>
            <a:r>
              <a:rPr sz="2000" spc="2554" dirty="0">
                <a:solidFill>
                  <a:srgbClr val="FFFFFF"/>
                </a:solidFill>
                <a:latin typeface="IQFNOR+ArialMT"/>
                <a:cs typeface="IQFNOR+ArialMT"/>
              </a:rPr>
              <a:t> </a:t>
            </a:r>
            <a:r>
              <a:rPr sz="2000" dirty="0">
                <a:solidFill>
                  <a:srgbClr val="FFFFFF"/>
                </a:solidFill>
                <a:latin typeface="IQFNOR+ArialMT"/>
                <a:cs typeface="IQFNOR+ArialMT"/>
              </a:rPr>
              <a:t>8</a:t>
            </a:r>
            <a:r>
              <a:rPr sz="2000" spc="755" dirty="0">
                <a:solidFill>
                  <a:srgbClr val="FFFFFF"/>
                </a:solidFill>
                <a:latin typeface="IQFNOR+ArialMT"/>
                <a:cs typeface="IQFNOR+ArialMT"/>
              </a:rPr>
              <a:t> </a:t>
            </a:r>
            <a:r>
              <a:rPr sz="2000" dirty="0">
                <a:solidFill>
                  <a:srgbClr val="FFFFFF"/>
                </a:solidFill>
                <a:latin typeface="IQFNOR+ArialMT"/>
                <a:cs typeface="IQFNOR+ArialMT"/>
              </a:rPr>
              <a:t>May 10, 2017</a:t>
            </a:r>
          </a:p>
        </p:txBody>
      </p:sp>
      <p:graphicFrame>
        <p:nvGraphicFramePr>
          <p:cNvPr id="11" name="Object 10"/>
          <p:cNvGraphicFramePr>
            <a:graphicFrameLocks noChangeAspect="1"/>
          </p:cNvGraphicFramePr>
          <p:nvPr>
            <p:extLst>
              <p:ext uri="{D42A27DB-BD31-4B8C-83A1-F6EECF244321}">
                <p14:modId xmlns:p14="http://schemas.microsoft.com/office/powerpoint/2010/main" val="3600172701"/>
              </p:ext>
            </p:extLst>
          </p:nvPr>
        </p:nvGraphicFramePr>
        <p:xfrm>
          <a:off x="1936861" y="1945807"/>
          <a:ext cx="5231361" cy="3773301"/>
        </p:xfrm>
        <a:graphic>
          <a:graphicData uri="http://schemas.openxmlformats.org/presentationml/2006/ole">
            <mc:AlternateContent xmlns:mc="http://schemas.openxmlformats.org/markup-compatibility/2006">
              <mc:Choice xmlns:v="urn:schemas-microsoft-com:vml" Requires="v">
                <p:oleObj spid="_x0000_s858131" r:id="rId3" imgW="8749080" imgH="6310800" progId="">
                  <p:embed/>
                </p:oleObj>
              </mc:Choice>
              <mc:Fallback>
                <p:oleObj r:id="rId3" imgW="8749080" imgH="6310800" progId="">
                  <p:embed/>
                  <p:pic>
                    <p:nvPicPr>
                      <p:cNvPr id="0" name=""/>
                      <p:cNvPicPr/>
                      <p:nvPr/>
                    </p:nvPicPr>
                    <p:blipFill>
                      <a:blip r:embed="rId4"/>
                      <a:stretch>
                        <a:fillRect/>
                      </a:stretch>
                    </p:blipFill>
                    <p:spPr>
                      <a:xfrm>
                        <a:off x="1936861" y="1945807"/>
                        <a:ext cx="5231361" cy="3773301"/>
                      </a:xfrm>
                      <a:prstGeom prst="rect">
                        <a:avLst/>
                      </a:prstGeom>
                      <a:ln w="57150">
                        <a:solidFill>
                          <a:schemeClr val="tx1"/>
                        </a:solidFill>
                      </a:ln>
                    </p:spPr>
                  </p:pic>
                </p:oleObj>
              </mc:Fallback>
            </mc:AlternateContent>
          </a:graphicData>
        </a:graphic>
      </p:graphicFrame>
      <p:sp>
        <p:nvSpPr>
          <p:cNvPr id="12" name="TextBox 11"/>
          <p:cNvSpPr txBox="1"/>
          <p:nvPr/>
        </p:nvSpPr>
        <p:spPr>
          <a:xfrm>
            <a:off x="638770" y="139351"/>
            <a:ext cx="5873916" cy="1692771"/>
          </a:xfrm>
          <a:prstGeom prst="rect">
            <a:avLst/>
          </a:prstGeom>
          <a:noFill/>
        </p:spPr>
        <p:txBody>
          <a:bodyPr wrap="none" rtlCol="0">
            <a:spAutoFit/>
          </a:bodyPr>
          <a:lstStyle/>
          <a:p>
            <a:r>
              <a:rPr lang="fr-CA" b="1" dirty="0" err="1" smtClean="0"/>
              <a:t>AlexNet</a:t>
            </a:r>
            <a:endParaRPr lang="fr-CA" sz="2000" b="1" dirty="0" smtClean="0"/>
          </a:p>
          <a:p>
            <a:r>
              <a:rPr lang="fr-CA" sz="2000" dirty="0" smtClean="0"/>
              <a:t>6 plus proches voisins de 5 images de référence</a:t>
            </a:r>
          </a:p>
          <a:p>
            <a:r>
              <a:rPr lang="fr-CA" sz="2000" dirty="0" smtClean="0"/>
              <a:t>Distance euclidienne dans l’espace à 4096 </a:t>
            </a:r>
            <a:r>
              <a:rPr lang="fr-CA" sz="2000" dirty="0" err="1" smtClean="0"/>
              <a:t>dim</a:t>
            </a:r>
            <a:endParaRPr lang="fr-CA" sz="2000" dirty="0" smtClean="0"/>
          </a:p>
          <a:p>
            <a:r>
              <a:rPr lang="fr-CA" sz="2000" b="1" dirty="0" smtClean="0">
                <a:solidFill>
                  <a:srgbClr val="FF0000"/>
                </a:solidFill>
              </a:rPr>
              <a:t>Conclusion</a:t>
            </a:r>
            <a:r>
              <a:rPr lang="fr-CA" sz="2000" dirty="0" smtClean="0"/>
              <a:t> : l’espace semble être </a:t>
            </a:r>
            <a:r>
              <a:rPr lang="fr-CA" sz="2000" b="1" dirty="0" smtClean="0">
                <a:solidFill>
                  <a:srgbClr val="FF0000"/>
                </a:solidFill>
              </a:rPr>
              <a:t>localement linéaire </a:t>
            </a:r>
          </a:p>
          <a:p>
            <a:r>
              <a:rPr lang="fr-CA" sz="2000" b="1" dirty="0">
                <a:solidFill>
                  <a:srgbClr val="FF0000"/>
                </a:solidFill>
              </a:rPr>
              <a:t> </a:t>
            </a:r>
            <a:r>
              <a:rPr lang="fr-CA" sz="2000" b="1" dirty="0" smtClean="0">
                <a:solidFill>
                  <a:srgbClr val="FF0000"/>
                </a:solidFill>
              </a:rPr>
              <a:t>                     </a:t>
            </a:r>
            <a:r>
              <a:rPr lang="fr-CA" sz="2000" dirty="0" smtClean="0"/>
              <a:t>avec une </a:t>
            </a:r>
            <a:r>
              <a:rPr lang="fr-CA" sz="2000" b="1" dirty="0" smtClean="0">
                <a:solidFill>
                  <a:srgbClr val="FF0000"/>
                </a:solidFill>
              </a:rPr>
              <a:t>organisation sémantiques</a:t>
            </a:r>
            <a:endParaRPr lang="en-CA" b="1" dirty="0">
              <a:solidFill>
                <a:srgbClr val="FF0000"/>
              </a:solidFill>
            </a:endParaRPr>
          </a:p>
        </p:txBody>
      </p:sp>
      <p:cxnSp>
        <p:nvCxnSpPr>
          <p:cNvPr id="14" name="Straight Connector 13"/>
          <p:cNvCxnSpPr/>
          <p:nvPr/>
        </p:nvCxnSpPr>
        <p:spPr>
          <a:xfrm>
            <a:off x="2691753" y="1945807"/>
            <a:ext cx="0" cy="3756502"/>
          </a:xfrm>
          <a:prstGeom prst="line">
            <a:avLst/>
          </a:prstGeom>
        </p:spPr>
        <p:style>
          <a:lnRef idx="3">
            <a:schemeClr val="accent1"/>
          </a:lnRef>
          <a:fillRef idx="0">
            <a:schemeClr val="accent1"/>
          </a:fillRef>
          <a:effectRef idx="2">
            <a:schemeClr val="accent1"/>
          </a:effectRef>
          <a:fontRef idx="minor">
            <a:schemeClr val="tx1"/>
          </a:fontRef>
        </p:style>
      </p:cxnSp>
      <p:sp>
        <p:nvSpPr>
          <p:cNvPr id="15" name="Arc 14"/>
          <p:cNvSpPr/>
          <p:nvPr/>
        </p:nvSpPr>
        <p:spPr>
          <a:xfrm rot="6852497">
            <a:off x="1487978" y="5338003"/>
            <a:ext cx="1263534" cy="418136"/>
          </a:xfrm>
          <a:prstGeom prst="arc">
            <a:avLst>
              <a:gd name="adj1" fmla="val 16200000"/>
              <a:gd name="adj2" fmla="val 195944"/>
            </a:avLst>
          </a:prstGeom>
          <a:ln>
            <a:headEnd type="arrow" w="med" len="med"/>
            <a:tailEnd type="non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CA"/>
          </a:p>
        </p:txBody>
      </p:sp>
      <p:sp>
        <p:nvSpPr>
          <p:cNvPr id="16" name="Rectangle 15"/>
          <p:cNvSpPr/>
          <p:nvPr/>
        </p:nvSpPr>
        <p:spPr>
          <a:xfrm>
            <a:off x="1018022" y="5821525"/>
            <a:ext cx="918841" cy="523220"/>
          </a:xfrm>
          <a:prstGeom prst="rect">
            <a:avLst/>
          </a:prstGeom>
        </p:spPr>
        <p:txBody>
          <a:bodyPr wrap="none">
            <a:spAutoFit/>
          </a:bodyPr>
          <a:lstStyle/>
          <a:p>
            <a:r>
              <a:rPr lang="fr-CA" sz="1400" dirty="0" smtClean="0"/>
              <a:t>Images de</a:t>
            </a:r>
          </a:p>
          <a:p>
            <a:r>
              <a:rPr lang="fr-CA" sz="1400" dirty="0" smtClean="0"/>
              <a:t>référence</a:t>
            </a:r>
            <a:endParaRPr lang="en-CA" sz="1400" dirty="0"/>
          </a:p>
        </p:txBody>
      </p:sp>
      <p:sp>
        <p:nvSpPr>
          <p:cNvPr id="17" name="Arc 16"/>
          <p:cNvSpPr/>
          <p:nvPr/>
        </p:nvSpPr>
        <p:spPr>
          <a:xfrm rot="4494440" flipV="1">
            <a:off x="2814876" y="5161001"/>
            <a:ext cx="1263534" cy="772139"/>
          </a:xfrm>
          <a:prstGeom prst="arc">
            <a:avLst>
              <a:gd name="adj1" fmla="val 16200000"/>
              <a:gd name="adj2" fmla="val 195944"/>
            </a:avLst>
          </a:prstGeom>
          <a:ln>
            <a:headEnd type="arrow" w="med" len="med"/>
            <a:tailEnd type="non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CA"/>
          </a:p>
        </p:txBody>
      </p:sp>
      <p:sp>
        <p:nvSpPr>
          <p:cNvPr id="18" name="Rectangle 17"/>
          <p:cNvSpPr/>
          <p:nvPr/>
        </p:nvSpPr>
        <p:spPr>
          <a:xfrm>
            <a:off x="3663517" y="5963687"/>
            <a:ext cx="1778051" cy="307777"/>
          </a:xfrm>
          <a:prstGeom prst="rect">
            <a:avLst/>
          </a:prstGeom>
        </p:spPr>
        <p:txBody>
          <a:bodyPr wrap="none">
            <a:spAutoFit/>
          </a:bodyPr>
          <a:lstStyle/>
          <a:p>
            <a:r>
              <a:rPr lang="fr-CA" sz="1400" dirty="0" smtClean="0"/>
              <a:t>6 plus proches voisins</a:t>
            </a:r>
            <a:endParaRPr lang="en-CA" sz="1400" dirty="0"/>
          </a:p>
        </p:txBody>
      </p:sp>
    </p:spTree>
    <p:extLst>
      <p:ext uri="{BB962C8B-B14F-4D97-AF65-F5344CB8AC3E}">
        <p14:creationId xmlns:p14="http://schemas.microsoft.com/office/powerpoint/2010/main" val="3437788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smtClean="0"/>
              <a:t>Visualiser l’espace à 4096 </a:t>
            </a:r>
            <a:r>
              <a:rPr lang="fr-CA" dirty="0" err="1" smtClean="0"/>
              <a:t>dim</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2796534380"/>
              </p:ext>
            </p:extLst>
          </p:nvPr>
        </p:nvGraphicFramePr>
        <p:xfrm>
          <a:off x="2067445" y="1305559"/>
          <a:ext cx="4823806" cy="5304529"/>
        </p:xfrm>
        <a:graphic>
          <a:graphicData uri="http://schemas.openxmlformats.org/presentationml/2006/ole">
            <mc:AlternateContent xmlns:mc="http://schemas.openxmlformats.org/markup-compatibility/2006">
              <mc:Choice xmlns:v="urn:schemas-microsoft-com:vml" Requires="v">
                <p:oleObj spid="_x0000_s859154" r:id="rId3" imgW="17142840" imgH="18869760" progId="">
                  <p:embed/>
                </p:oleObj>
              </mc:Choice>
              <mc:Fallback>
                <p:oleObj r:id="rId3" imgW="17142840" imgH="18869760" progId="">
                  <p:embed/>
                  <p:pic>
                    <p:nvPicPr>
                      <p:cNvPr id="0" name=""/>
                      <p:cNvPicPr/>
                      <p:nvPr/>
                    </p:nvPicPr>
                    <p:blipFill>
                      <a:blip r:embed="rId4"/>
                      <a:stretch>
                        <a:fillRect/>
                      </a:stretch>
                    </p:blipFill>
                    <p:spPr>
                      <a:xfrm>
                        <a:off x="2067445" y="1305559"/>
                        <a:ext cx="4823806" cy="5304529"/>
                      </a:xfrm>
                      <a:prstGeom prst="rect">
                        <a:avLst/>
                      </a:prstGeom>
                    </p:spPr>
                  </p:pic>
                </p:oleObj>
              </mc:Fallback>
            </mc:AlternateContent>
          </a:graphicData>
        </a:graphic>
      </p:graphicFrame>
      <p:sp>
        <p:nvSpPr>
          <p:cNvPr id="5" name="Rectangle 4"/>
          <p:cNvSpPr/>
          <p:nvPr/>
        </p:nvSpPr>
        <p:spPr>
          <a:xfrm>
            <a:off x="409156" y="1868131"/>
            <a:ext cx="1143262" cy="461665"/>
          </a:xfrm>
          <a:prstGeom prst="rect">
            <a:avLst/>
          </a:prstGeom>
        </p:spPr>
        <p:txBody>
          <a:bodyPr wrap="none">
            <a:spAutoFit/>
          </a:bodyPr>
          <a:lstStyle/>
          <a:p>
            <a:r>
              <a:rPr lang="fr-CA" dirty="0" smtClean="0"/>
              <a:t>MNIST</a:t>
            </a:r>
            <a:endParaRPr lang="en-CA" dirty="0"/>
          </a:p>
        </p:txBody>
      </p:sp>
      <p:sp>
        <p:nvSpPr>
          <p:cNvPr id="6" name="Rectangle 5"/>
          <p:cNvSpPr/>
          <p:nvPr/>
        </p:nvSpPr>
        <p:spPr>
          <a:xfrm>
            <a:off x="126552" y="6148423"/>
            <a:ext cx="3523722" cy="461665"/>
          </a:xfrm>
          <a:prstGeom prst="rect">
            <a:avLst/>
          </a:prstGeom>
        </p:spPr>
        <p:txBody>
          <a:bodyPr wrap="none">
            <a:spAutoFit/>
          </a:bodyPr>
          <a:lstStyle/>
          <a:p>
            <a:r>
              <a:rPr lang="en-CA" dirty="0" smtClean="0">
                <a:solidFill>
                  <a:srgbClr val="006621"/>
                </a:solidFill>
                <a:latin typeface="Helvetica" panose="020B0604020202020204" pitchFamily="34" charset="0"/>
              </a:rPr>
              <a:t>lvdmaaten.github.io/</a:t>
            </a:r>
            <a:r>
              <a:rPr lang="en-CA" dirty="0" err="1" smtClean="0">
                <a:solidFill>
                  <a:srgbClr val="006621"/>
                </a:solidFill>
                <a:latin typeface="Helvetica" panose="020B0604020202020204" pitchFamily="34" charset="0"/>
              </a:rPr>
              <a:t>tsne</a:t>
            </a:r>
            <a:endParaRPr lang="en-CA" dirty="0"/>
          </a:p>
        </p:txBody>
      </p:sp>
    </p:spTree>
    <p:extLst>
      <p:ext uri="{BB962C8B-B14F-4D97-AF65-F5344CB8AC3E}">
        <p14:creationId xmlns:p14="http://schemas.microsoft.com/office/powerpoint/2010/main" val="3887837415"/>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122662</TotalTime>
  <Words>2858</Words>
  <Application>Microsoft Office PowerPoint</Application>
  <PresentationFormat>On-screen Show (4:3)</PresentationFormat>
  <Paragraphs>468</Paragraphs>
  <Slides>71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9" baseType="lpstr">
      <vt:lpstr>Arial</vt:lpstr>
      <vt:lpstr>Calibri</vt:lpstr>
      <vt:lpstr>Helvetica</vt:lpstr>
      <vt:lpstr>IQFNOR+ArialMT</vt:lpstr>
      <vt:lpstr>SFMono-Regular</vt:lpstr>
      <vt:lpstr>Times New Roman</vt:lpstr>
      <vt:lpstr>Modèle par défaut</vt:lpstr>
      <vt:lpstr>Equation</vt:lpstr>
      <vt:lpstr>Réseaux de neurones IFT 780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Visualiser l’espace à 4096 dim</vt:lpstr>
      <vt:lpstr>AlexNet + tsne + ImageNet</vt:lpstr>
      <vt:lpstr>AlexNet + tsne + ImageNet</vt:lpstr>
      <vt:lpstr>AlexNet + tsne + CIFAR10</vt:lpstr>
      <vt:lpstr>Visualiser les cartes d’activation (entre l’entrée et la sortie)</vt:lpstr>
      <vt:lpstr>Visualiser les cartes d’activation (entre l’entrée et la sortie)</vt:lpstr>
      <vt:lpstr>Visualiser les cartes d’activation</vt:lpstr>
      <vt:lpstr>PowerPoint Presentation</vt:lpstr>
      <vt:lpstr>PowerPoint Presentation</vt:lpstr>
      <vt:lpstr>Visualisation du « ZF-Net »  [Zeiler,Fergus 2014]</vt:lpstr>
      <vt:lpstr>Visualisation du « ZF-Net »  [Zeiler,Fergus 2014]</vt:lpstr>
      <vt:lpstr>Visualisation du « ZF-Net »  [Zeiler,Fergus 2014]</vt:lpstr>
      <vt:lpstr>Visualisation du « ZF-Net »  [Zeiler,Fergus 2014]</vt:lpstr>
      <vt:lpstr>Visualisation du « ZF-Net »  [Zeiler,Fergus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Approche par rétropropagation</vt:lpstr>
      <vt:lpstr>PowerPoint Presentation</vt:lpstr>
      <vt:lpstr>NOTE: 3 façons de rétropropager le gradient</vt:lpstr>
      <vt:lpstr>NOTE: 3 façons de rétropopager le gradient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UdeM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d’images IFT 529</dc:title>
  <dc:creator>Pierre-Marc Jodoin</dc:creator>
  <cp:lastModifiedBy>PMJodoin</cp:lastModifiedBy>
  <cp:revision>3162</cp:revision>
  <cp:lastPrinted>2020-12-21T19:59:52Z</cp:lastPrinted>
  <dcterms:created xsi:type="dcterms:W3CDTF">2006-12-12T14:46:28Z</dcterms:created>
  <dcterms:modified xsi:type="dcterms:W3CDTF">2020-12-21T20:29:10Z</dcterms:modified>
</cp:coreProperties>
</file>